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8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73" r:id="rId3"/>
    <p:sldMasterId id="2147483685" r:id="rId4"/>
    <p:sldMasterId id="2147483688" r:id="rId5"/>
    <p:sldMasterId id="2147483700" r:id="rId6"/>
    <p:sldMasterId id="2147483714" r:id="rId7"/>
    <p:sldMasterId id="2147483729" r:id="rId8"/>
    <p:sldMasterId id="2147483741" r:id="rId9"/>
    <p:sldMasterId id="2147483750" r:id="rId10"/>
  </p:sldMasterIdLst>
  <p:notesMasterIdLst>
    <p:notesMasterId r:id="rId27"/>
  </p:notesMasterIdLst>
  <p:sldIdLst>
    <p:sldId id="256" r:id="rId11"/>
    <p:sldId id="1289" r:id="rId12"/>
    <p:sldId id="257" r:id="rId13"/>
    <p:sldId id="1290" r:id="rId14"/>
    <p:sldId id="4285" r:id="rId15"/>
    <p:sldId id="4286" r:id="rId16"/>
    <p:sldId id="4287" r:id="rId17"/>
    <p:sldId id="1717" r:id="rId18"/>
    <p:sldId id="1720" r:id="rId19"/>
    <p:sldId id="1715" r:id="rId20"/>
    <p:sldId id="1706" r:id="rId21"/>
    <p:sldId id="4288" r:id="rId22"/>
    <p:sldId id="496" r:id="rId23"/>
    <p:sldId id="1282" r:id="rId24"/>
    <p:sldId id="284" r:id="rId25"/>
    <p:sldId id="511" r:id="rId26"/>
  </p:sldIdLst>
  <p:sldSz cx="14630400" cy="8229600"/>
  <p:notesSz cx="8229600" cy="14630400"/>
  <p:embeddedFontLst>
    <p:embeddedFont>
      <p:font typeface="Aharoni" panose="02010803020104030203" pitchFamily="2" charset="-79"/>
      <p:bold r:id="rId28"/>
    </p:embeddedFont>
    <p:embeddedFont>
      <p:font typeface="Black Ops One" panose="020B0604020202020204" charset="0"/>
      <p:regular r:id="rId29"/>
    </p:embeddedFont>
    <p:embeddedFont>
      <p:font typeface="Cinzel Black" panose="020B0604020202020204" charset="0"/>
      <p:bold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Lora" pitchFamily="2" charset="0"/>
      <p:regular r:id="rId39"/>
      <p:bold r:id="rId40"/>
      <p:italic r:id="rId41"/>
      <p:boldItalic r:id="rId42"/>
    </p:embeddedFont>
    <p:embeddedFont>
      <p:font typeface="Merriweather Bold" panose="020B0604020202020204" charset="0"/>
      <p:bold r:id="rId43"/>
    </p:embeddedFont>
    <p:embeddedFont>
      <p:font typeface="Montserrat Bold" panose="020B0604020202020204" charset="0"/>
      <p:bold r:id="rId44"/>
    </p:embeddedFont>
    <p:embeddedFont>
      <p:font typeface="Nunito Semi Bold" panose="020B0604020202020204" charset="0"/>
      <p:regular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T Sans" panose="020B0503020203020204" pitchFamily="34" charset="0"/>
      <p:regular r:id="rId50"/>
      <p:bold r:id="rId51"/>
      <p:italic r:id="rId52"/>
      <p:boldItalic r:id="rId53"/>
    </p:embeddedFont>
    <p:embeddedFont>
      <p:font typeface="PT Sans Bold" panose="020B0703020203020204" charset="0"/>
      <p:bold r:id="rId54"/>
    </p:embeddedFont>
    <p:embeddedFont>
      <p:font typeface="Roboto" panose="02000000000000000000" pitchFamily="2" charset="0"/>
      <p:regular r:id="rId55"/>
      <p:bold r:id="rId56"/>
    </p:embeddedFont>
    <p:embeddedFont>
      <p:font typeface="Roboto Light" panose="02000000000000000000" pitchFamily="2" charset="0"/>
      <p:regular r:id="rId57"/>
    </p:embeddedFont>
    <p:embeddedFont>
      <p:font typeface="Russo One" panose="020B0604020202020204" charset="0"/>
      <p:regular r:id="rId58"/>
    </p:embeddedFont>
    <p:embeddedFont>
      <p:font typeface="Sitka Text" panose="02000505000000020004" pitchFamily="2" charset="0"/>
      <p:regular r:id="rId59"/>
      <p:bold r:id="rId60"/>
      <p:italic r:id="rId61"/>
      <p:boldItalic r:id="rId62"/>
    </p:embeddedFont>
    <p:embeddedFont>
      <p:font typeface="Tw Cen MT" panose="020B0602020104020603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81"/>
    <a:srgbClr val="02BBD6"/>
    <a:srgbClr val="5151AB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63" Type="http://schemas.openxmlformats.org/officeDocument/2006/relationships/font" Target="fonts/font36.fntdata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font" Target="fonts/font2.fntdata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font" Target="fonts/font39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34.fntdata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presProps" Target="presProps.xml"/><Relationship Id="rId20" Type="http://schemas.openxmlformats.org/officeDocument/2006/relationships/slide" Target="slides/slide10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Master" Target="slideMasters/slideMaster10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font" Target="fonts/font12.fntdata"/><Relationship Id="rId34" Type="http://schemas.openxmlformats.org/officeDocument/2006/relationships/font" Target="fonts/font7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57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SYTO3xs06fU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FCDE0-F5D5-B54D-83E1-08C9CC72E67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20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https://unsplash.com/photos/SYTO3xs06fU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97407-B638-486B-95E0-49CDA34EE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64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FCDE0-F5D5-B54D-83E1-08C9CC72E67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77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B1311-5EBF-531F-D588-8AF9DBD3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2F8A0-D2A0-D2C7-D224-9D83C4D19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AB64A-6D52-BB33-D200-370992EE1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37EA8-66C4-C8F8-B5A4-3FF6DC46E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0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38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D2F9E-D167-4ED3-83EC-AE46EA34B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8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D772D-F6A8-4FFA-B1BA-5ABE15D89E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133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974A92-44C7-BC4B-B3E5-58DD65E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B24D3F-29B4-4349-A2BF-ABFDE6D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20CC0-0557-084C-9AF8-0CCA3E48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8515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CCAAD-65BA-5840-A5F3-6937EDEE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5B176-6A58-5D44-8799-B66D6256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CE013-1DD0-A74E-9C9D-2B08F449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98936D-BE0B-524B-AE6F-DD3156E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5E938-7723-354A-996B-983A801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1E3BC-4B3D-9E4B-A9CC-5F93C382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2988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9182B-E0ED-B141-A7E5-2CA82906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5F3796-4D58-AE40-85AF-846B0C500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0476F-81BE-5745-843C-4C2DCBB4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5A93F5-8495-0E46-9DAB-6E8A4320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C302A-CE2B-7D4D-A61F-1E11C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C06866-83C7-5C47-9A29-000DF7B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79421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935BA-98C2-0A4E-881F-4B37F00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5C5F0-1CFD-6649-B6B8-BA24517E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04882-DF61-144C-B9CE-D3B46B3F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2C0A4-99D8-CD42-A7DF-AC35BF9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D7445-2C53-A848-A816-47AAE62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68188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834A3E-BB96-FD48-8971-611A184B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3D5EAA-3B45-174E-B4EF-F2C3BA86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1C099F-606E-2749-9564-A01D996F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CB09A-82E2-3F4C-AEA4-ED73761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A4169-6F36-9E45-9C9A-3FD9EC77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572437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081372"/>
            <a:ext cx="13389380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92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484" indent="0">
              <a:buNone/>
              <a:defRPr sz="1920"/>
            </a:lvl2pPr>
            <a:lvl3pPr marL="1462967" indent="0">
              <a:buNone/>
              <a:defRPr sz="1600"/>
            </a:lvl3pPr>
            <a:lvl4pPr marL="2194451" indent="0">
              <a:buNone/>
              <a:defRPr sz="1440"/>
            </a:lvl4pPr>
            <a:lvl5pPr marL="2925934" indent="0">
              <a:buNone/>
              <a:defRPr sz="1440"/>
            </a:lvl5pPr>
            <a:lvl6pPr marL="3657418" indent="0">
              <a:buNone/>
              <a:defRPr sz="1440"/>
            </a:lvl6pPr>
            <a:lvl7pPr marL="4388900" indent="0">
              <a:buNone/>
              <a:defRPr sz="1440"/>
            </a:lvl7pPr>
            <a:lvl8pPr marL="5120384" indent="0">
              <a:buNone/>
              <a:defRPr sz="1440"/>
            </a:lvl8pPr>
            <a:lvl9pPr marL="5851868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609602" y="213362"/>
            <a:ext cx="13389380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644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D5E1-A55F-244C-84F8-6CE8E785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CDE6A-0D22-EB46-803F-5D9164EE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71E78-8821-F348-B94C-98F110DF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577ADB-334B-2941-A55D-2FFF882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A3E1B-F1B1-5B42-8524-AC413B5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1128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D3D2-22E8-9046-B0F8-2CC7B74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B6F73-F28C-A146-8D16-2142A35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A3782-EF81-E74F-AB40-3E56B62B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B384-0411-5A41-9BAD-1D5E95D7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0F9D-2203-0A4A-86AE-9A6C675F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663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CBCE6-E170-6B40-B93B-CC70142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8A9B25-FF23-B84B-8A33-6CC33302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524C4A-2D79-F342-A0D9-DC9B4491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849E-254C-1D4C-8520-6345BDD9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D4E34-EDE9-494F-9BEB-74FBF186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874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D3B2F-2FD5-3041-9A09-564262BB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E746C-65ED-EF42-A4E1-3AF176F46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649714-CA84-3E41-ADB1-79ABD577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F43B5-DC37-3A40-BF2A-313F0A91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13592-8AE5-5149-8A0F-69E8F5F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D3690-23E4-034C-9931-B60983B2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237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25541-53FC-2049-BE0D-4BF7A94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892F-6348-1148-B6FB-5095461D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ABAF2-0CC8-2048-AEBE-4881AC38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441669-29D5-BE40-B854-E5CEE3E5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E25224-1F54-7C4B-98BB-0C226E9C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371C8E6-866F-B944-B78A-1B26E357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E24330-A17C-A74E-AE1B-5C316DC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E8CB06-971C-F648-8869-37BD1564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46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9F42-64A8-2846-A199-05315789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A8685-9403-B447-AC84-7D98E81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08463-BC62-3B41-85B6-B263680A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EEEBF-6B71-7C4C-B815-3D7CEF2C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324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974A92-44C7-BC4B-B3E5-58DD65E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B24D3F-29B4-4349-A2BF-ABFDE6D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20CC0-0557-084C-9AF8-0CCA3E48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01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CCAAD-65BA-5840-A5F3-6937EDEE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5B176-6A58-5D44-8799-B66D6256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CE013-1DD0-A74E-9C9D-2B08F449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98936D-BE0B-524B-AE6F-DD3156E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5E938-7723-354A-996B-983A801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1E3BC-4B3D-9E4B-A9CC-5F93C382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25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9182B-E0ED-B141-A7E5-2CA82906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5F3796-4D58-AE40-85AF-846B0C500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0476F-81BE-5745-843C-4C2DCBB4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5A93F5-8495-0E46-9DAB-6E8A4320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C302A-CE2B-7D4D-A61F-1E11C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C06866-83C7-5C47-9A29-000DF7B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284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935BA-98C2-0A4E-881F-4B37F00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5C5F0-1CFD-6649-B6B8-BA24517E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04882-DF61-144C-B9CE-D3B46B3F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2C0A4-99D8-CD42-A7DF-AC35BF9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D7445-2C53-A848-A816-47AAE62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0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834A3E-BB96-FD48-8971-611A184B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3D5EAA-3B45-174E-B4EF-F2C3BA86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1C099F-606E-2749-9564-A01D996F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CB09A-82E2-3F4C-AEA4-ED73761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A4169-6F36-9E45-9C9A-3FD9EC77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478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081372"/>
            <a:ext cx="13389380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92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484" indent="0">
              <a:buNone/>
              <a:defRPr sz="1920"/>
            </a:lvl2pPr>
            <a:lvl3pPr marL="1462967" indent="0">
              <a:buNone/>
              <a:defRPr sz="1600"/>
            </a:lvl3pPr>
            <a:lvl4pPr marL="2194451" indent="0">
              <a:buNone/>
              <a:defRPr sz="1440"/>
            </a:lvl4pPr>
            <a:lvl5pPr marL="2925934" indent="0">
              <a:buNone/>
              <a:defRPr sz="1440"/>
            </a:lvl5pPr>
            <a:lvl6pPr marL="3657418" indent="0">
              <a:buNone/>
              <a:defRPr sz="1440"/>
            </a:lvl6pPr>
            <a:lvl7pPr marL="4388900" indent="0">
              <a:buNone/>
              <a:defRPr sz="1440"/>
            </a:lvl7pPr>
            <a:lvl8pPr marL="5120384" indent="0">
              <a:buNone/>
              <a:defRPr sz="1440"/>
            </a:lvl8pPr>
            <a:lvl9pPr marL="5851868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609602" y="213362"/>
            <a:ext cx="13389380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21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3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0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3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3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05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1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76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6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5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583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16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469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37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00B0-08C8-0972-3A4F-9479DC807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116F-15A2-340F-414C-31B13B902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4F0F-E55C-3A68-3459-46048D41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A32C3-945B-9C1C-6CF8-12D9C7A1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01066-7BAB-8116-BF6F-C12192A9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412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33A0-F1F0-8B0F-2CE9-1EEBA362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90AF-DA90-94A7-35E1-A392D343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6CC16-3A5E-60B1-B09D-A88F37CF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1CB-1C5D-9D06-2340-3B01A713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6A64-EE3C-D4AF-2FA1-6F69A3B2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AA2-8F4A-877E-A390-F6891172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E3375-7725-2A50-BA21-66BD8F4D5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65878-EF06-B7A2-3124-42C6575E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99F71-3B3C-1AAE-0889-ABFC60F8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0392-2455-9BA4-81C3-3953E8EF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7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9B53-5877-A6C9-2E8F-5243988B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750D-AC04-A293-8BB1-24154D8EF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6BB1B-43A1-BDE3-CF71-D5F0322E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248E0-5277-2754-9189-CF5F5CE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F28A0-F1E8-8E9A-6D3E-799BB49F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07B5-6C25-1782-A196-AF59938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612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A443-513C-51E0-2968-8B28DD40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809FB-66AB-B033-5DA1-F511E19F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C4D60-C46E-F9CB-958B-7F64769F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2EDBD-1600-F070-92A5-9CC655EFC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254C5-3F5D-E70C-DD9C-3AA106131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36A20-954B-D39F-C895-44918D94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EEC44-CB5A-50C0-EBA0-CDE4FBEE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10406-80B3-B8D4-6EA0-4F105DC3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91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CE4-ED26-4FAD-9AB7-CD13F27C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9232E-E456-9772-B2FE-2C8351DD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64740-0F3F-A040-589C-FE44C5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A46DA-0EF5-AC50-0BAB-8D7B7713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69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F4253-93C8-B33E-061C-5C4397E8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D488A-3471-D33F-25B1-0D330172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A2795-B133-B983-8208-60674749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60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A9AC-9976-AEB6-3C81-74434068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9035-EC70-B979-7B5D-D5896BA98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8DE09-A368-8C2A-5FD8-2B96DD80E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61DDB-7B27-2813-A37D-CC74F203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51A53-7CEA-E1D9-860B-6DB7EF30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DD42D-C071-B06E-6013-1C15928E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348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4C61-D3A4-58F9-0CA5-74613CC9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A02A3-1A59-54B7-A1E1-84FCF267E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59F84-ABFD-5AAC-E85F-5A0F56B32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2C30A-7E66-E524-57A6-9F4FF339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E0E02-E08D-95FD-DC0B-6C19A3F6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6A80-C864-D923-AF6D-0CC6A9CD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5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7B8D-BD1F-0E02-91C8-9D106027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F69C1-AA4A-DD3F-5FF3-AF399964A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3A9D-09A0-2279-4852-0CC0E869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FD6F0-15F0-6487-4E9A-1673FF36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7027-84FE-7A09-DAEE-34080328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35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CD3B4-36CD-16C3-106B-B1F098DE6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9E5B2-C603-80A8-5FCD-EC276479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A0DE-5918-0716-BCC8-2BD8B3F2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FCCD6-C11B-60A5-D7FC-370CEFDC2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E381-3A6B-6FEB-DE6A-ABC3F404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374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64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6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1" y="2051688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916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66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2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420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921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904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68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63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333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1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1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242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T00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" y="2"/>
            <a:ext cx="14630398" cy="46634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7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666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259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74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08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43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3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0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6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394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748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28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24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14113"/>
            <a:ext cx="13389381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8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731502" indent="0">
              <a:buNone/>
              <a:defRPr sz="1920"/>
            </a:lvl2pPr>
            <a:lvl3pPr marL="1463003" indent="0">
              <a:buNone/>
              <a:defRPr sz="1600"/>
            </a:lvl3pPr>
            <a:lvl4pPr marL="2194506" indent="0">
              <a:buNone/>
              <a:defRPr sz="1440"/>
            </a:lvl4pPr>
            <a:lvl5pPr marL="2926006" indent="0">
              <a:buNone/>
              <a:defRPr sz="1440"/>
            </a:lvl5pPr>
            <a:lvl6pPr marL="3657509" indent="0">
              <a:buNone/>
              <a:defRPr sz="1440"/>
            </a:lvl6pPr>
            <a:lvl7pPr marL="4389010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1" y="546102"/>
            <a:ext cx="13389381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512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03423" y="4968239"/>
            <a:ext cx="5799587" cy="23337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892175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039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BDBE-8DAD-CC01-0EBE-C71DBFD1E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8EC73-91A1-3E92-ABCB-749699BF2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B3A2-9947-3ED9-4A6E-FCF3B132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E7827-7FCE-D68B-110D-DEE1557C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69C5-9FD0-7D6E-18BA-74FD44BF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3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FD09-356B-8CD8-5E16-B603A04C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018D-CC1F-9082-F210-D39E422D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3F791-F2E2-8F38-19DF-F4367761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1658E-2413-2475-6C9A-BF74DD2F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0DFC9-DB11-5344-2146-3A00B5D5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7107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74BE-D3EE-25E4-F497-CFBD512E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FF5C3-2B2C-4CA8-58C9-A0343C60B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3A11A-BFD6-7DFC-2347-551B16AF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262F4-F0A9-751C-AD07-54BDE62C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21B42-B192-7F95-E640-DDEA0152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90005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EA1F-8340-3D93-65F5-9274C67D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836C-E0C7-6C82-6F5F-2EE5AC793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E972D-D1B4-C9DD-5A70-44057E5C7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329DD-02ED-F3A4-A754-CF3BA3EF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6B686-E18C-0DA2-6D9D-75788BC9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313E-E5F9-80CA-8CD8-DB012081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734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328E-B7BD-878B-AFD4-DD4536F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98C6-4FAA-57AA-1240-7D17CEBF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51056-7CA4-5CFE-63DB-8F31C8D5B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588B7-BD2B-09FE-1F9E-0B0EFD1AA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CEEDC-D410-E2EA-A8D0-C3A33399A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3514E-2245-647B-92DF-E37F5D72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9026C-6A60-81D8-C878-347AA934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80E2D-7010-86F0-DFE1-4B4F5AF1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4A47-EF5A-9437-2047-7335169E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F4B97-5B50-C298-B2FA-C14EA91F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8272F-7414-6D52-EF24-72D33BEA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BB8DC-736F-5D8B-0265-A60A04D2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27063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6FDBD-3E2A-065E-9EA8-56C37A9C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F7978-484F-AFA5-5552-FB57F6A0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E5C7-0A31-0086-D331-A1B9A1F3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4799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FD81-696D-8F84-272A-A11D8187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D5F0-3CCA-6740-56D2-115C871F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86AB6-130F-FC7D-CDBA-A52639EFA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8FC4F-957C-3FD7-19E1-60BD1185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3F027-0B04-3889-77D4-01214E52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728FD-7393-BE83-E04D-195643DA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09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9430-3BC8-06F1-746C-851FE265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76729-266B-9E47-BB99-66E4EAE7E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51D0E-16E3-963E-4112-2D865CE14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36CA4-51B6-C1BD-9BC5-C3824A1F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FDDBA-878B-8A0D-ABBF-D9E436A9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939F6-AE9B-7DF8-B054-B0797C53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3571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5033-2A31-2BD9-8920-A24252CD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629D7-3D0D-B3FF-5C17-8D9C67891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72D58-A25A-6D27-E39E-6ED6629D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C6ACB-A313-3038-9F8D-7B07F69F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3C68E-ADAA-A41B-5AA5-6933093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175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86464-8E89-67E0-9713-8F39A6AFD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F649-E0A7-0F9B-2549-9C2B90AFD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C74B-2CC9-DD25-46C0-9E9B3A24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A165F-E662-4C7C-6C51-6E8054BB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66EF1-2D45-957E-058D-483B1990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18357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1"/>
          </p:nvPr>
        </p:nvSpPr>
        <p:spPr>
          <a:xfrm>
            <a:off x="-7619" y="0"/>
            <a:ext cx="14630400" cy="6023596"/>
          </a:xfrm>
          <a:custGeom>
            <a:avLst/>
            <a:gdLst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642555 h 10039325"/>
              <a:gd name="connsiteX7" fmla="*/ 4702688 w 24387176"/>
              <a:gd name="connsiteY7" fmla="*/ 4778477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642555 h 10039325"/>
              <a:gd name="connsiteX7" fmla="*/ 5068448 w 24387176"/>
              <a:gd name="connsiteY7" fmla="*/ 5065860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10" fmla="*/ 0 w 24387176"/>
              <a:gd name="connsiteY10" fmla="*/ 0 h 10039325"/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642555 h 10039325"/>
              <a:gd name="connsiteX7" fmla="*/ 5068448 w 24387176"/>
              <a:gd name="connsiteY7" fmla="*/ 5065860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10" fmla="*/ 0 w 24387176"/>
              <a:gd name="connsiteY10" fmla="*/ 0 h 10039325"/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511927 h 10039325"/>
              <a:gd name="connsiteX7" fmla="*/ 5068448 w 24387176"/>
              <a:gd name="connsiteY7" fmla="*/ 5065860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10" fmla="*/ 0 w 24387176"/>
              <a:gd name="connsiteY10" fmla="*/ 0 h 10039325"/>
              <a:gd name="connsiteX0" fmla="*/ 0 w 24387176"/>
              <a:gd name="connsiteY0" fmla="*/ 0 h 10039325"/>
              <a:gd name="connsiteX1" fmla="*/ 24387176 w 24387176"/>
              <a:gd name="connsiteY1" fmla="*/ 0 h 10039325"/>
              <a:gd name="connsiteX2" fmla="*/ 24387176 w 24387176"/>
              <a:gd name="connsiteY2" fmla="*/ 6418932 h 10039325"/>
              <a:gd name="connsiteX3" fmla="*/ 24323944 w 24387176"/>
              <a:gd name="connsiteY3" fmla="*/ 6485853 h 10039325"/>
              <a:gd name="connsiteX4" fmla="*/ 19805034 w 24387176"/>
              <a:gd name="connsiteY4" fmla="*/ 9556955 h 10039325"/>
              <a:gd name="connsiteX5" fmla="*/ 16501398 w 24387176"/>
              <a:gd name="connsiteY5" fmla="*/ 9999406 h 10039325"/>
              <a:gd name="connsiteX6" fmla="*/ 12135875 w 24387176"/>
              <a:gd name="connsiteY6" fmla="*/ 8511927 h 10039325"/>
              <a:gd name="connsiteX7" fmla="*/ 5068448 w 24387176"/>
              <a:gd name="connsiteY7" fmla="*/ 5065860 h 10039325"/>
              <a:gd name="connsiteX8" fmla="*/ 56802 w 24387176"/>
              <a:gd name="connsiteY8" fmla="*/ 4969746 h 10039325"/>
              <a:gd name="connsiteX9" fmla="*/ 0 w 24387176"/>
              <a:gd name="connsiteY9" fmla="*/ 4975264 h 10039325"/>
              <a:gd name="connsiteX10" fmla="*/ 0 w 24387176"/>
              <a:gd name="connsiteY10" fmla="*/ 0 h 1003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87176" h="10039325">
                <a:moveTo>
                  <a:pt x="0" y="0"/>
                </a:moveTo>
                <a:lnTo>
                  <a:pt x="24387176" y="0"/>
                </a:lnTo>
                <a:lnTo>
                  <a:pt x="24387176" y="6418932"/>
                </a:lnTo>
                <a:lnTo>
                  <a:pt x="24323944" y="6485853"/>
                </a:lnTo>
                <a:cubicBezTo>
                  <a:pt x="22301534" y="8586568"/>
                  <a:pt x="20492196" y="9293153"/>
                  <a:pt x="19805034" y="9556955"/>
                </a:cubicBezTo>
                <a:cubicBezTo>
                  <a:pt x="19072062" y="9838344"/>
                  <a:pt x="17779590" y="10151806"/>
                  <a:pt x="16501398" y="9999406"/>
                </a:cubicBezTo>
                <a:cubicBezTo>
                  <a:pt x="14715204" y="9820880"/>
                  <a:pt x="13780110" y="9464813"/>
                  <a:pt x="12135875" y="8511927"/>
                </a:cubicBezTo>
                <a:cubicBezTo>
                  <a:pt x="10491640" y="7559041"/>
                  <a:pt x="7393777" y="5719705"/>
                  <a:pt x="5068448" y="5065860"/>
                </a:cubicBezTo>
                <a:cubicBezTo>
                  <a:pt x="3615117" y="4657207"/>
                  <a:pt x="1442680" y="4808051"/>
                  <a:pt x="56802" y="4969746"/>
                </a:cubicBezTo>
                <a:lnTo>
                  <a:pt x="0" y="4975264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7800912" y="5079683"/>
            <a:ext cx="0" cy="4763"/>
          </a:xfrm>
          <a:custGeom>
            <a:avLst/>
            <a:gdLst>
              <a:gd name="T0" fmla="*/ 5 h 5"/>
              <a:gd name="T1" fmla="*/ 5 h 5"/>
              <a:gd name="T2" fmla="*/ 0 h 5"/>
              <a:gd name="T3" fmla="*/ 5 h 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5">
                <a:moveTo>
                  <a:pt x="0" y="5"/>
                </a:moveTo>
                <a:lnTo>
                  <a:pt x="0" y="5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EE99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9" name="Freeform 6"/>
          <p:cNvSpPr>
            <a:spLocks/>
          </p:cNvSpPr>
          <p:nvPr userDrawn="1"/>
        </p:nvSpPr>
        <p:spPr bwMode="auto">
          <a:xfrm>
            <a:off x="7800912" y="5079683"/>
            <a:ext cx="0" cy="4763"/>
          </a:xfrm>
          <a:custGeom>
            <a:avLst/>
            <a:gdLst>
              <a:gd name="T0" fmla="*/ 5 h 5"/>
              <a:gd name="T1" fmla="*/ 5 h 5"/>
              <a:gd name="T2" fmla="*/ 0 h 5"/>
              <a:gd name="T3" fmla="*/ 5 h 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5">
                <a:moveTo>
                  <a:pt x="0" y="5"/>
                </a:moveTo>
                <a:lnTo>
                  <a:pt x="0" y="5"/>
                </a:lnTo>
                <a:lnTo>
                  <a:pt x="0" y="0"/>
                </a:lnTo>
                <a:lnTo>
                  <a:pt x="0" y="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7800912" y="5079683"/>
            <a:ext cx="953" cy="4763"/>
          </a:xfrm>
          <a:prstGeom prst="rect">
            <a:avLst/>
          </a:prstGeom>
          <a:solidFill>
            <a:srgbClr val="8B70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12" name="Freeform 9"/>
          <p:cNvSpPr>
            <a:spLocks/>
          </p:cNvSpPr>
          <p:nvPr userDrawn="1"/>
        </p:nvSpPr>
        <p:spPr bwMode="auto">
          <a:xfrm>
            <a:off x="7800912" y="5079683"/>
            <a:ext cx="0" cy="4763"/>
          </a:xfrm>
          <a:custGeom>
            <a:avLst/>
            <a:gdLst>
              <a:gd name="T0" fmla="*/ 0 h 5"/>
              <a:gd name="T1" fmla="*/ 5 h 5"/>
              <a:gd name="T2" fmla="*/ 5 h 5"/>
              <a:gd name="T3" fmla="*/ 0 h 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5">
                <a:moveTo>
                  <a:pt x="0" y="0"/>
                </a:moveTo>
                <a:lnTo>
                  <a:pt x="0" y="5"/>
                </a:lnTo>
                <a:lnTo>
                  <a:pt x="0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15" name="Freeform 12"/>
          <p:cNvSpPr>
            <a:spLocks/>
          </p:cNvSpPr>
          <p:nvPr userDrawn="1"/>
        </p:nvSpPr>
        <p:spPr bwMode="auto">
          <a:xfrm>
            <a:off x="14622781" y="2123123"/>
            <a:ext cx="0" cy="1569720"/>
          </a:xfrm>
          <a:custGeom>
            <a:avLst/>
            <a:gdLst>
              <a:gd name="T0" fmla="*/ 0 h 379"/>
              <a:gd name="T1" fmla="*/ 0 h 379"/>
              <a:gd name="T2" fmla="*/ 379 h 379"/>
              <a:gd name="T3" fmla="*/ 379 h 379"/>
              <a:gd name="T4" fmla="*/ 0 h 37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379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770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19" name="Freeform 16"/>
          <p:cNvSpPr>
            <a:spLocks noEditPoints="1"/>
          </p:cNvSpPr>
          <p:nvPr userDrawn="1"/>
        </p:nvSpPr>
        <p:spPr bwMode="auto">
          <a:xfrm>
            <a:off x="7573295" y="5758816"/>
            <a:ext cx="516187" cy="223838"/>
          </a:xfrm>
          <a:custGeom>
            <a:avLst/>
            <a:gdLst>
              <a:gd name="T0" fmla="*/ 68 w 68"/>
              <a:gd name="T1" fmla="*/ 54 h 54"/>
              <a:gd name="T2" fmla="*/ 68 w 68"/>
              <a:gd name="T3" fmla="*/ 54 h 54"/>
              <a:gd name="T4" fmla="*/ 68 w 68"/>
              <a:gd name="T5" fmla="*/ 54 h 54"/>
              <a:gd name="T6" fmla="*/ 0 w 68"/>
              <a:gd name="T7" fmla="*/ 0 h 54"/>
              <a:gd name="T8" fmla="*/ 0 w 68"/>
              <a:gd name="T9" fmla="*/ 0 h 54"/>
              <a:gd name="T10" fmla="*/ 67 w 68"/>
              <a:gd name="T11" fmla="*/ 54 h 54"/>
              <a:gd name="T12" fmla="*/ 0 w 68"/>
              <a:gd name="T1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54">
                <a:moveTo>
                  <a:pt x="68" y="54"/>
                </a:moveTo>
                <a:cubicBezTo>
                  <a:pt x="68" y="54"/>
                  <a:pt x="68" y="54"/>
                  <a:pt x="68" y="54"/>
                </a:cubicBezTo>
                <a:cubicBezTo>
                  <a:pt x="68" y="54"/>
                  <a:pt x="68" y="54"/>
                  <a:pt x="68" y="54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2" y="17"/>
                  <a:pt x="45" y="35"/>
                  <a:pt x="67" y="54"/>
                </a:cubicBezTo>
                <a:cubicBezTo>
                  <a:pt x="45" y="35"/>
                  <a:pt x="22" y="17"/>
                  <a:pt x="0" y="0"/>
                </a:cubicBezTo>
              </a:path>
            </a:pathLst>
          </a:custGeom>
          <a:solidFill>
            <a:srgbClr val="8C88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24" name="Freeform 21"/>
          <p:cNvSpPr>
            <a:spLocks/>
          </p:cNvSpPr>
          <p:nvPr userDrawn="1"/>
        </p:nvSpPr>
        <p:spPr bwMode="auto">
          <a:xfrm>
            <a:off x="7535199" y="5742623"/>
            <a:ext cx="38095" cy="16193"/>
          </a:xfrm>
          <a:custGeom>
            <a:avLst/>
            <a:gdLst>
              <a:gd name="T0" fmla="*/ 0 w 5"/>
              <a:gd name="T1" fmla="*/ 0 h 4"/>
              <a:gd name="T2" fmla="*/ 5 w 5"/>
              <a:gd name="T3" fmla="*/ 4 h 4"/>
              <a:gd name="T4" fmla="*/ 5 w 5"/>
              <a:gd name="T5" fmla="*/ 4 h 4"/>
              <a:gd name="T6" fmla="*/ 0 w 5"/>
              <a:gd name="T7" fmla="*/ 0 h 4"/>
              <a:gd name="T8" fmla="*/ 0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0" y="0"/>
                </a:moveTo>
                <a:cubicBezTo>
                  <a:pt x="1" y="1"/>
                  <a:pt x="3" y="3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3" y="3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6460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25" name="Freeform 22"/>
          <p:cNvSpPr>
            <a:spLocks/>
          </p:cNvSpPr>
          <p:nvPr userDrawn="1"/>
        </p:nvSpPr>
        <p:spPr bwMode="auto">
          <a:xfrm>
            <a:off x="7535199" y="5742623"/>
            <a:ext cx="38095" cy="16193"/>
          </a:xfrm>
          <a:custGeom>
            <a:avLst/>
            <a:gdLst>
              <a:gd name="T0" fmla="*/ 0 w 5"/>
              <a:gd name="T1" fmla="*/ 0 h 4"/>
              <a:gd name="T2" fmla="*/ 5 w 5"/>
              <a:gd name="T3" fmla="*/ 4 h 4"/>
              <a:gd name="T4" fmla="*/ 3 w 5"/>
              <a:gd name="T5" fmla="*/ 2 h 4"/>
              <a:gd name="T6" fmla="*/ 0 w 5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0" y="0"/>
                </a:moveTo>
                <a:cubicBezTo>
                  <a:pt x="1" y="1"/>
                  <a:pt x="3" y="3"/>
                  <a:pt x="5" y="4"/>
                </a:cubicBezTo>
                <a:cubicBezTo>
                  <a:pt x="4" y="3"/>
                  <a:pt x="4" y="3"/>
                  <a:pt x="3" y="2"/>
                </a:cubicBezTo>
                <a:cubicBezTo>
                  <a:pt x="2" y="1"/>
                  <a:pt x="1" y="1"/>
                  <a:pt x="0" y="0"/>
                </a:cubicBezTo>
              </a:path>
            </a:pathLst>
          </a:custGeom>
          <a:solidFill>
            <a:srgbClr val="3B39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  <p:sp>
        <p:nvSpPr>
          <p:cNvPr id="26" name="Rectangle 23"/>
          <p:cNvSpPr>
            <a:spLocks noChangeArrowheads="1"/>
          </p:cNvSpPr>
          <p:nvPr userDrawn="1"/>
        </p:nvSpPr>
        <p:spPr bwMode="auto">
          <a:xfrm>
            <a:off x="8637099" y="11225213"/>
            <a:ext cx="7619" cy="953"/>
          </a:xfrm>
          <a:prstGeom prst="rect">
            <a:avLst/>
          </a:prstGeom>
          <a:solidFill>
            <a:srgbClr val="CC19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endParaRPr lang="en-US" sz="1080" dirty="0"/>
          </a:p>
        </p:txBody>
      </p:sp>
    </p:spTree>
    <p:extLst>
      <p:ext uri="{BB962C8B-B14F-4D97-AF65-F5344CB8AC3E}">
        <p14:creationId xmlns:p14="http://schemas.microsoft.com/office/powerpoint/2010/main" val="13758295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-5715"/>
            <a:ext cx="14637067" cy="6072188"/>
          </a:xfrm>
          <a:custGeom>
            <a:avLst/>
            <a:gdLst>
              <a:gd name="connsiteX0" fmla="*/ 0 w 24398288"/>
              <a:gd name="connsiteY0" fmla="*/ 0 h 10120313"/>
              <a:gd name="connsiteX1" fmla="*/ 5957 w 24398288"/>
              <a:gd name="connsiteY1" fmla="*/ 0 h 10120313"/>
              <a:gd name="connsiteX2" fmla="*/ 20104 w 24398288"/>
              <a:gd name="connsiteY2" fmla="*/ 0 h 10120313"/>
              <a:gd name="connsiteX3" fmla="*/ 47653 w 24398288"/>
              <a:gd name="connsiteY3" fmla="*/ 0 h 10120313"/>
              <a:gd name="connsiteX4" fmla="*/ 93072 w 24398288"/>
              <a:gd name="connsiteY4" fmla="*/ 0 h 10120313"/>
              <a:gd name="connsiteX5" fmla="*/ 160829 w 24398288"/>
              <a:gd name="connsiteY5" fmla="*/ 0 h 10120313"/>
              <a:gd name="connsiteX6" fmla="*/ 255390 w 24398288"/>
              <a:gd name="connsiteY6" fmla="*/ 0 h 10120313"/>
              <a:gd name="connsiteX7" fmla="*/ 381224 w 24398288"/>
              <a:gd name="connsiteY7" fmla="*/ 0 h 10120313"/>
              <a:gd name="connsiteX8" fmla="*/ 542797 w 24398288"/>
              <a:gd name="connsiteY8" fmla="*/ 0 h 10120313"/>
              <a:gd name="connsiteX9" fmla="*/ 744577 w 24398288"/>
              <a:gd name="connsiteY9" fmla="*/ 0 h 10120313"/>
              <a:gd name="connsiteX10" fmla="*/ 991032 w 24398288"/>
              <a:gd name="connsiteY10" fmla="*/ 0 h 10120313"/>
              <a:gd name="connsiteX11" fmla="*/ 1286629 w 24398288"/>
              <a:gd name="connsiteY11" fmla="*/ 0 h 10120313"/>
              <a:gd name="connsiteX12" fmla="*/ 1635835 w 24398288"/>
              <a:gd name="connsiteY12" fmla="*/ 0 h 10120313"/>
              <a:gd name="connsiteX13" fmla="*/ 2043119 w 24398288"/>
              <a:gd name="connsiteY13" fmla="*/ 0 h 10120313"/>
              <a:gd name="connsiteX14" fmla="*/ 2269936 w 24398288"/>
              <a:gd name="connsiteY14" fmla="*/ 0 h 10120313"/>
              <a:gd name="connsiteX15" fmla="*/ 2512947 w 24398288"/>
              <a:gd name="connsiteY15" fmla="*/ 0 h 10120313"/>
              <a:gd name="connsiteX16" fmla="*/ 2772711 w 24398288"/>
              <a:gd name="connsiteY16" fmla="*/ 0 h 10120313"/>
              <a:gd name="connsiteX17" fmla="*/ 3049786 w 24398288"/>
              <a:gd name="connsiteY17" fmla="*/ 0 h 10120313"/>
              <a:gd name="connsiteX18" fmla="*/ 3344732 w 24398288"/>
              <a:gd name="connsiteY18" fmla="*/ 0 h 10120313"/>
              <a:gd name="connsiteX19" fmla="*/ 3658106 w 24398288"/>
              <a:gd name="connsiteY19" fmla="*/ 0 h 10120313"/>
              <a:gd name="connsiteX20" fmla="*/ 3990466 w 24398288"/>
              <a:gd name="connsiteY20" fmla="*/ 0 h 10120313"/>
              <a:gd name="connsiteX21" fmla="*/ 4342372 w 24398288"/>
              <a:gd name="connsiteY21" fmla="*/ 0 h 10120313"/>
              <a:gd name="connsiteX22" fmla="*/ 4714381 w 24398288"/>
              <a:gd name="connsiteY22" fmla="*/ 0 h 10120313"/>
              <a:gd name="connsiteX23" fmla="*/ 5107052 w 24398288"/>
              <a:gd name="connsiteY23" fmla="*/ 0 h 10120313"/>
              <a:gd name="connsiteX24" fmla="*/ 5520943 w 24398288"/>
              <a:gd name="connsiteY24" fmla="*/ 0 h 10120313"/>
              <a:gd name="connsiteX25" fmla="*/ 5956614 w 24398288"/>
              <a:gd name="connsiteY25" fmla="*/ 0 h 10120313"/>
              <a:gd name="connsiteX26" fmla="*/ 6414622 w 24398288"/>
              <a:gd name="connsiteY26" fmla="*/ 0 h 10120313"/>
              <a:gd name="connsiteX27" fmla="*/ 6895525 w 24398288"/>
              <a:gd name="connsiteY27" fmla="*/ 0 h 10120313"/>
              <a:gd name="connsiteX28" fmla="*/ 7399883 w 24398288"/>
              <a:gd name="connsiteY28" fmla="*/ 0 h 10120313"/>
              <a:gd name="connsiteX29" fmla="*/ 7928253 w 24398288"/>
              <a:gd name="connsiteY29" fmla="*/ 0 h 10120313"/>
              <a:gd name="connsiteX30" fmla="*/ 8481194 w 24398288"/>
              <a:gd name="connsiteY30" fmla="*/ 0 h 10120313"/>
              <a:gd name="connsiteX31" fmla="*/ 9059265 w 24398288"/>
              <a:gd name="connsiteY31" fmla="*/ 0 h 10120313"/>
              <a:gd name="connsiteX32" fmla="*/ 9663023 w 24398288"/>
              <a:gd name="connsiteY32" fmla="*/ 0 h 10120313"/>
              <a:gd name="connsiteX33" fmla="*/ 10293028 w 24398288"/>
              <a:gd name="connsiteY33" fmla="*/ 0 h 10120313"/>
              <a:gd name="connsiteX34" fmla="*/ 10949838 w 24398288"/>
              <a:gd name="connsiteY34" fmla="*/ 0 h 10120313"/>
              <a:gd name="connsiteX35" fmla="*/ 11634011 w 24398288"/>
              <a:gd name="connsiteY35" fmla="*/ 0 h 10120313"/>
              <a:gd name="connsiteX36" fmla="*/ 12346105 w 24398288"/>
              <a:gd name="connsiteY36" fmla="*/ 0 h 10120313"/>
              <a:gd name="connsiteX37" fmla="*/ 13086679 w 24398288"/>
              <a:gd name="connsiteY37" fmla="*/ 0 h 10120313"/>
              <a:gd name="connsiteX38" fmla="*/ 13856292 w 24398288"/>
              <a:gd name="connsiteY38" fmla="*/ 0 h 10120313"/>
              <a:gd name="connsiteX39" fmla="*/ 14655502 w 24398288"/>
              <a:gd name="connsiteY39" fmla="*/ 0 h 10120313"/>
              <a:gd name="connsiteX40" fmla="*/ 15484868 w 24398288"/>
              <a:gd name="connsiteY40" fmla="*/ 0 h 10120313"/>
              <a:gd name="connsiteX41" fmla="*/ 16344947 w 24398288"/>
              <a:gd name="connsiteY41" fmla="*/ 0 h 10120313"/>
              <a:gd name="connsiteX42" fmla="*/ 17236298 w 24398288"/>
              <a:gd name="connsiteY42" fmla="*/ 0 h 10120313"/>
              <a:gd name="connsiteX43" fmla="*/ 18159480 w 24398288"/>
              <a:gd name="connsiteY43" fmla="*/ 0 h 10120313"/>
              <a:gd name="connsiteX44" fmla="*/ 19115052 w 24398288"/>
              <a:gd name="connsiteY44" fmla="*/ 0 h 10120313"/>
              <a:gd name="connsiteX45" fmla="*/ 20103570 w 24398288"/>
              <a:gd name="connsiteY45" fmla="*/ 0 h 10120313"/>
              <a:gd name="connsiteX46" fmla="*/ 21125594 w 24398288"/>
              <a:gd name="connsiteY46" fmla="*/ 0 h 10120313"/>
              <a:gd name="connsiteX47" fmla="*/ 22181684 w 24398288"/>
              <a:gd name="connsiteY47" fmla="*/ 0 h 10120313"/>
              <a:gd name="connsiteX48" fmla="*/ 23272396 w 24398288"/>
              <a:gd name="connsiteY48" fmla="*/ 0 h 10120313"/>
              <a:gd name="connsiteX49" fmla="*/ 24398288 w 24398288"/>
              <a:gd name="connsiteY49" fmla="*/ 0 h 10120313"/>
              <a:gd name="connsiteX50" fmla="*/ 24398288 w 24398288"/>
              <a:gd name="connsiteY50" fmla="*/ 1022 h 10120313"/>
              <a:gd name="connsiteX51" fmla="*/ 24398288 w 24398288"/>
              <a:gd name="connsiteY51" fmla="*/ 8173 h 10120313"/>
              <a:gd name="connsiteX52" fmla="*/ 24398288 w 24398288"/>
              <a:gd name="connsiteY52" fmla="*/ 27585 h 10120313"/>
              <a:gd name="connsiteX53" fmla="*/ 24398288 w 24398288"/>
              <a:gd name="connsiteY53" fmla="*/ 65386 h 10120313"/>
              <a:gd name="connsiteX54" fmla="*/ 24398288 w 24398288"/>
              <a:gd name="connsiteY54" fmla="*/ 93098 h 10120313"/>
              <a:gd name="connsiteX55" fmla="*/ 24398288 w 24398288"/>
              <a:gd name="connsiteY55" fmla="*/ 127707 h 10120313"/>
              <a:gd name="connsiteX56" fmla="*/ 24398288 w 24398288"/>
              <a:gd name="connsiteY56" fmla="*/ 169978 h 10120313"/>
              <a:gd name="connsiteX57" fmla="*/ 24398288 w 24398288"/>
              <a:gd name="connsiteY57" fmla="*/ 220678 h 10120313"/>
              <a:gd name="connsiteX58" fmla="*/ 24398288 w 24398288"/>
              <a:gd name="connsiteY58" fmla="*/ 280572 h 10120313"/>
              <a:gd name="connsiteX59" fmla="*/ 24398288 w 24398288"/>
              <a:gd name="connsiteY59" fmla="*/ 350428 h 10120313"/>
              <a:gd name="connsiteX60" fmla="*/ 24398288 w 24398288"/>
              <a:gd name="connsiteY60" fmla="*/ 431011 h 10120313"/>
              <a:gd name="connsiteX61" fmla="*/ 24398288 w 24398288"/>
              <a:gd name="connsiteY61" fmla="*/ 523087 h 10120313"/>
              <a:gd name="connsiteX62" fmla="*/ 24398288 w 24398288"/>
              <a:gd name="connsiteY62" fmla="*/ 627424 h 10120313"/>
              <a:gd name="connsiteX63" fmla="*/ 24398288 w 24398288"/>
              <a:gd name="connsiteY63" fmla="*/ 744786 h 10120313"/>
              <a:gd name="connsiteX64" fmla="*/ 24398288 w 24398288"/>
              <a:gd name="connsiteY64" fmla="*/ 875941 h 10120313"/>
              <a:gd name="connsiteX65" fmla="*/ 24398288 w 24398288"/>
              <a:gd name="connsiteY65" fmla="*/ 1021655 h 10120313"/>
              <a:gd name="connsiteX66" fmla="*/ 24398288 w 24398288"/>
              <a:gd name="connsiteY66" fmla="*/ 1182693 h 10120313"/>
              <a:gd name="connsiteX67" fmla="*/ 24398288 w 24398288"/>
              <a:gd name="connsiteY67" fmla="*/ 1359822 h 10120313"/>
              <a:gd name="connsiteX68" fmla="*/ 24398288 w 24398288"/>
              <a:gd name="connsiteY68" fmla="*/ 1553809 h 10120313"/>
              <a:gd name="connsiteX69" fmla="*/ 24398288 w 24398288"/>
              <a:gd name="connsiteY69" fmla="*/ 1765419 h 10120313"/>
              <a:gd name="connsiteX70" fmla="*/ 24398288 w 24398288"/>
              <a:gd name="connsiteY70" fmla="*/ 1995419 h 10120313"/>
              <a:gd name="connsiteX71" fmla="*/ 24398288 w 24398288"/>
              <a:gd name="connsiteY71" fmla="*/ 2244575 h 10120313"/>
              <a:gd name="connsiteX72" fmla="*/ 24398288 w 24398288"/>
              <a:gd name="connsiteY72" fmla="*/ 2513654 h 10120313"/>
              <a:gd name="connsiteX73" fmla="*/ 24398288 w 24398288"/>
              <a:gd name="connsiteY73" fmla="*/ 2803420 h 10120313"/>
              <a:gd name="connsiteX74" fmla="*/ 24398288 w 24398288"/>
              <a:gd name="connsiteY74" fmla="*/ 3114642 h 10120313"/>
              <a:gd name="connsiteX75" fmla="*/ 24398288 w 24398288"/>
              <a:gd name="connsiteY75" fmla="*/ 3448084 h 10120313"/>
              <a:gd name="connsiteX76" fmla="*/ 24398288 w 24398288"/>
              <a:gd name="connsiteY76" fmla="*/ 3804514 h 10120313"/>
              <a:gd name="connsiteX77" fmla="*/ 24398288 w 24398288"/>
              <a:gd name="connsiteY77" fmla="*/ 4184697 h 10120313"/>
              <a:gd name="connsiteX78" fmla="*/ 14393157 w 24398288"/>
              <a:gd name="connsiteY78" fmla="*/ 8351885 h 10120313"/>
              <a:gd name="connsiteX79" fmla="*/ 11730153 w 24398288"/>
              <a:gd name="connsiteY79" fmla="*/ 7756572 h 10120313"/>
              <a:gd name="connsiteX80" fmla="*/ 11288116 w 24398288"/>
              <a:gd name="connsiteY80" fmla="*/ 7187524 h 10120313"/>
              <a:gd name="connsiteX81" fmla="*/ 8646676 w 24398288"/>
              <a:gd name="connsiteY81" fmla="*/ 6583456 h 10120313"/>
              <a:gd name="connsiteX82" fmla="*/ 0 w 24398288"/>
              <a:gd name="connsiteY82" fmla="*/ 10120313 h 1012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4398288" h="10120313">
                <a:moveTo>
                  <a:pt x="0" y="0"/>
                </a:moveTo>
                <a:lnTo>
                  <a:pt x="5957" y="0"/>
                </a:lnTo>
                <a:lnTo>
                  <a:pt x="20104" y="0"/>
                </a:lnTo>
                <a:lnTo>
                  <a:pt x="47653" y="0"/>
                </a:lnTo>
                <a:lnTo>
                  <a:pt x="93072" y="0"/>
                </a:lnTo>
                <a:lnTo>
                  <a:pt x="160829" y="0"/>
                </a:lnTo>
                <a:lnTo>
                  <a:pt x="255390" y="0"/>
                </a:lnTo>
                <a:lnTo>
                  <a:pt x="381224" y="0"/>
                </a:lnTo>
                <a:lnTo>
                  <a:pt x="542797" y="0"/>
                </a:lnTo>
                <a:lnTo>
                  <a:pt x="744577" y="0"/>
                </a:lnTo>
                <a:lnTo>
                  <a:pt x="991032" y="0"/>
                </a:lnTo>
                <a:lnTo>
                  <a:pt x="1286629" y="0"/>
                </a:lnTo>
                <a:lnTo>
                  <a:pt x="1635835" y="0"/>
                </a:lnTo>
                <a:lnTo>
                  <a:pt x="2043119" y="0"/>
                </a:lnTo>
                <a:lnTo>
                  <a:pt x="2269936" y="0"/>
                </a:lnTo>
                <a:lnTo>
                  <a:pt x="2512947" y="0"/>
                </a:lnTo>
                <a:lnTo>
                  <a:pt x="2772711" y="0"/>
                </a:lnTo>
                <a:lnTo>
                  <a:pt x="3049786" y="0"/>
                </a:lnTo>
                <a:lnTo>
                  <a:pt x="3344732" y="0"/>
                </a:lnTo>
                <a:lnTo>
                  <a:pt x="3658106" y="0"/>
                </a:lnTo>
                <a:lnTo>
                  <a:pt x="3990466" y="0"/>
                </a:lnTo>
                <a:lnTo>
                  <a:pt x="4342372" y="0"/>
                </a:lnTo>
                <a:lnTo>
                  <a:pt x="4714381" y="0"/>
                </a:lnTo>
                <a:lnTo>
                  <a:pt x="5107052" y="0"/>
                </a:lnTo>
                <a:lnTo>
                  <a:pt x="5520943" y="0"/>
                </a:lnTo>
                <a:lnTo>
                  <a:pt x="5956614" y="0"/>
                </a:lnTo>
                <a:lnTo>
                  <a:pt x="6414622" y="0"/>
                </a:lnTo>
                <a:lnTo>
                  <a:pt x="6895525" y="0"/>
                </a:lnTo>
                <a:lnTo>
                  <a:pt x="7399883" y="0"/>
                </a:lnTo>
                <a:lnTo>
                  <a:pt x="7928253" y="0"/>
                </a:lnTo>
                <a:lnTo>
                  <a:pt x="8481194" y="0"/>
                </a:lnTo>
                <a:lnTo>
                  <a:pt x="9059265" y="0"/>
                </a:lnTo>
                <a:lnTo>
                  <a:pt x="9663023" y="0"/>
                </a:lnTo>
                <a:lnTo>
                  <a:pt x="10293028" y="0"/>
                </a:lnTo>
                <a:lnTo>
                  <a:pt x="10949838" y="0"/>
                </a:lnTo>
                <a:lnTo>
                  <a:pt x="11634011" y="0"/>
                </a:lnTo>
                <a:lnTo>
                  <a:pt x="12346105" y="0"/>
                </a:lnTo>
                <a:lnTo>
                  <a:pt x="13086679" y="0"/>
                </a:lnTo>
                <a:lnTo>
                  <a:pt x="13856292" y="0"/>
                </a:lnTo>
                <a:lnTo>
                  <a:pt x="14655502" y="0"/>
                </a:lnTo>
                <a:lnTo>
                  <a:pt x="15484868" y="0"/>
                </a:lnTo>
                <a:lnTo>
                  <a:pt x="16344947" y="0"/>
                </a:lnTo>
                <a:lnTo>
                  <a:pt x="17236298" y="0"/>
                </a:lnTo>
                <a:lnTo>
                  <a:pt x="18159480" y="0"/>
                </a:lnTo>
                <a:lnTo>
                  <a:pt x="19115052" y="0"/>
                </a:lnTo>
                <a:lnTo>
                  <a:pt x="20103570" y="0"/>
                </a:lnTo>
                <a:lnTo>
                  <a:pt x="21125594" y="0"/>
                </a:lnTo>
                <a:lnTo>
                  <a:pt x="22181684" y="0"/>
                </a:lnTo>
                <a:lnTo>
                  <a:pt x="23272396" y="0"/>
                </a:lnTo>
                <a:lnTo>
                  <a:pt x="24398288" y="0"/>
                </a:lnTo>
                <a:lnTo>
                  <a:pt x="24398288" y="1022"/>
                </a:lnTo>
                <a:lnTo>
                  <a:pt x="24398288" y="8173"/>
                </a:lnTo>
                <a:lnTo>
                  <a:pt x="24398288" y="27585"/>
                </a:lnTo>
                <a:lnTo>
                  <a:pt x="24398288" y="65386"/>
                </a:lnTo>
                <a:lnTo>
                  <a:pt x="24398288" y="93098"/>
                </a:lnTo>
                <a:lnTo>
                  <a:pt x="24398288" y="127707"/>
                </a:lnTo>
                <a:lnTo>
                  <a:pt x="24398288" y="169978"/>
                </a:lnTo>
                <a:lnTo>
                  <a:pt x="24398288" y="220678"/>
                </a:lnTo>
                <a:lnTo>
                  <a:pt x="24398288" y="280572"/>
                </a:lnTo>
                <a:lnTo>
                  <a:pt x="24398288" y="350428"/>
                </a:lnTo>
                <a:lnTo>
                  <a:pt x="24398288" y="431011"/>
                </a:lnTo>
                <a:lnTo>
                  <a:pt x="24398288" y="523087"/>
                </a:lnTo>
                <a:lnTo>
                  <a:pt x="24398288" y="627424"/>
                </a:lnTo>
                <a:lnTo>
                  <a:pt x="24398288" y="744786"/>
                </a:lnTo>
                <a:lnTo>
                  <a:pt x="24398288" y="875941"/>
                </a:lnTo>
                <a:lnTo>
                  <a:pt x="24398288" y="1021655"/>
                </a:lnTo>
                <a:lnTo>
                  <a:pt x="24398288" y="1182693"/>
                </a:lnTo>
                <a:lnTo>
                  <a:pt x="24398288" y="1359822"/>
                </a:lnTo>
                <a:lnTo>
                  <a:pt x="24398288" y="1553809"/>
                </a:lnTo>
                <a:lnTo>
                  <a:pt x="24398288" y="1765419"/>
                </a:lnTo>
                <a:lnTo>
                  <a:pt x="24398288" y="1995419"/>
                </a:lnTo>
                <a:lnTo>
                  <a:pt x="24398288" y="2244575"/>
                </a:lnTo>
                <a:lnTo>
                  <a:pt x="24398288" y="2513654"/>
                </a:lnTo>
                <a:lnTo>
                  <a:pt x="24398288" y="2803420"/>
                </a:lnTo>
                <a:lnTo>
                  <a:pt x="24398288" y="3114642"/>
                </a:lnTo>
                <a:lnTo>
                  <a:pt x="24398288" y="3448084"/>
                </a:lnTo>
                <a:lnTo>
                  <a:pt x="24398288" y="3804514"/>
                </a:lnTo>
                <a:lnTo>
                  <a:pt x="24398288" y="4184697"/>
                </a:lnTo>
                <a:cubicBezTo>
                  <a:pt x="24398288" y="4184697"/>
                  <a:pt x="24398288" y="4184697"/>
                  <a:pt x="14393157" y="8351885"/>
                </a:cubicBezTo>
                <a:cubicBezTo>
                  <a:pt x="13444395" y="8745841"/>
                  <a:pt x="12290786" y="8483204"/>
                  <a:pt x="11730153" y="7756572"/>
                </a:cubicBezTo>
                <a:cubicBezTo>
                  <a:pt x="11730153" y="7756572"/>
                  <a:pt x="11730153" y="7756572"/>
                  <a:pt x="11288116" y="7187524"/>
                </a:cubicBezTo>
                <a:cubicBezTo>
                  <a:pt x="10738266" y="6460892"/>
                  <a:pt x="9584657" y="6198254"/>
                  <a:pt x="8646676" y="6583456"/>
                </a:cubicBezTo>
                <a:cubicBezTo>
                  <a:pt x="8646676" y="6583456"/>
                  <a:pt x="8646676" y="6583456"/>
                  <a:pt x="0" y="101203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441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4">
            <a:extLst>
              <a:ext uri="{FF2B5EF4-FFF2-40B4-BE49-F238E27FC236}">
                <a16:creationId xmlns:a16="http://schemas.microsoft.com/office/drawing/2014/main" id="{AE6A305B-D175-4C19-A7BC-F9D2C006087E}"/>
              </a:ext>
            </a:extLst>
          </p:cNvPr>
          <p:cNvSpPr>
            <a:spLocks/>
          </p:cNvSpPr>
          <p:nvPr userDrawn="1"/>
        </p:nvSpPr>
        <p:spPr bwMode="auto">
          <a:xfrm>
            <a:off x="734119" y="2404058"/>
            <a:ext cx="3179098" cy="4942952"/>
          </a:xfrm>
          <a:custGeom>
            <a:avLst/>
            <a:gdLst>
              <a:gd name="connsiteX0" fmla="*/ 0 w 5299185"/>
              <a:gd name="connsiteY0" fmla="*/ 2900542 h 8239326"/>
              <a:gd name="connsiteX1" fmla="*/ 5299185 w 5299185"/>
              <a:gd name="connsiteY1" fmla="*/ 2900542 h 8239326"/>
              <a:gd name="connsiteX2" fmla="*/ 5299185 w 5299185"/>
              <a:gd name="connsiteY2" fmla="*/ 8239326 h 8239326"/>
              <a:gd name="connsiteX3" fmla="*/ 0 w 5299185"/>
              <a:gd name="connsiteY3" fmla="*/ 8239326 h 8239326"/>
              <a:gd name="connsiteX4" fmla="*/ 0 w 5299185"/>
              <a:gd name="connsiteY4" fmla="*/ 0 h 8239326"/>
              <a:gd name="connsiteX5" fmla="*/ 5299185 w 5299185"/>
              <a:gd name="connsiteY5" fmla="*/ 0 h 8239326"/>
              <a:gd name="connsiteX6" fmla="*/ 5299185 w 5299185"/>
              <a:gd name="connsiteY6" fmla="*/ 2768764 h 8239326"/>
              <a:gd name="connsiteX7" fmla="*/ 0 w 5299185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5" h="8239326">
                <a:moveTo>
                  <a:pt x="0" y="2900542"/>
                </a:moveTo>
                <a:lnTo>
                  <a:pt x="5299185" y="2900542"/>
                </a:lnTo>
                <a:lnTo>
                  <a:pt x="5299185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5" y="0"/>
                </a:lnTo>
                <a:lnTo>
                  <a:pt x="5299185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Freeform 37">
            <a:extLst>
              <a:ext uri="{FF2B5EF4-FFF2-40B4-BE49-F238E27FC236}">
                <a16:creationId xmlns:a16="http://schemas.microsoft.com/office/drawing/2014/main" id="{F0937356-A286-4983-8CFA-5569C22689C0}"/>
              </a:ext>
            </a:extLst>
          </p:cNvPr>
          <p:cNvSpPr>
            <a:spLocks/>
          </p:cNvSpPr>
          <p:nvPr userDrawn="1"/>
        </p:nvSpPr>
        <p:spPr bwMode="auto">
          <a:xfrm>
            <a:off x="4072257" y="2404058"/>
            <a:ext cx="3179098" cy="4942952"/>
          </a:xfrm>
          <a:custGeom>
            <a:avLst/>
            <a:gdLst>
              <a:gd name="connsiteX0" fmla="*/ 0 w 5299185"/>
              <a:gd name="connsiteY0" fmla="*/ 2900542 h 8239326"/>
              <a:gd name="connsiteX1" fmla="*/ 5299185 w 5299185"/>
              <a:gd name="connsiteY1" fmla="*/ 2900542 h 8239326"/>
              <a:gd name="connsiteX2" fmla="*/ 5299185 w 5299185"/>
              <a:gd name="connsiteY2" fmla="*/ 8239326 h 8239326"/>
              <a:gd name="connsiteX3" fmla="*/ 0 w 5299185"/>
              <a:gd name="connsiteY3" fmla="*/ 8239326 h 8239326"/>
              <a:gd name="connsiteX4" fmla="*/ 0 w 5299185"/>
              <a:gd name="connsiteY4" fmla="*/ 0 h 8239326"/>
              <a:gd name="connsiteX5" fmla="*/ 5299185 w 5299185"/>
              <a:gd name="connsiteY5" fmla="*/ 0 h 8239326"/>
              <a:gd name="connsiteX6" fmla="*/ 5299185 w 5299185"/>
              <a:gd name="connsiteY6" fmla="*/ 2768764 h 8239326"/>
              <a:gd name="connsiteX7" fmla="*/ 0 w 5299185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5" h="8239326">
                <a:moveTo>
                  <a:pt x="0" y="2900542"/>
                </a:moveTo>
                <a:lnTo>
                  <a:pt x="5299185" y="2900542"/>
                </a:lnTo>
                <a:lnTo>
                  <a:pt x="5299185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5" y="0"/>
                </a:lnTo>
                <a:lnTo>
                  <a:pt x="5299185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39">
            <a:extLst>
              <a:ext uri="{FF2B5EF4-FFF2-40B4-BE49-F238E27FC236}">
                <a16:creationId xmlns:a16="http://schemas.microsoft.com/office/drawing/2014/main" id="{5A14D538-9C33-419B-8E38-3D081CCAABE8}"/>
              </a:ext>
            </a:extLst>
          </p:cNvPr>
          <p:cNvSpPr>
            <a:spLocks/>
          </p:cNvSpPr>
          <p:nvPr userDrawn="1"/>
        </p:nvSpPr>
        <p:spPr bwMode="auto">
          <a:xfrm>
            <a:off x="7410395" y="2038292"/>
            <a:ext cx="3179098" cy="5674484"/>
          </a:xfrm>
          <a:custGeom>
            <a:avLst/>
            <a:gdLst>
              <a:gd name="connsiteX0" fmla="*/ 0 w 5299186"/>
              <a:gd name="connsiteY0" fmla="*/ 3169015 h 9458705"/>
              <a:gd name="connsiteX1" fmla="*/ 5299186 w 5299186"/>
              <a:gd name="connsiteY1" fmla="*/ 3169015 h 9458705"/>
              <a:gd name="connsiteX2" fmla="*/ 5299186 w 5299186"/>
              <a:gd name="connsiteY2" fmla="*/ 9458705 h 9458705"/>
              <a:gd name="connsiteX3" fmla="*/ 0 w 5299186"/>
              <a:gd name="connsiteY3" fmla="*/ 9458705 h 9458705"/>
              <a:gd name="connsiteX4" fmla="*/ 0 w 5299186"/>
              <a:gd name="connsiteY4" fmla="*/ 0 h 9458705"/>
              <a:gd name="connsiteX5" fmla="*/ 5299186 w 5299186"/>
              <a:gd name="connsiteY5" fmla="*/ 0 h 9458705"/>
              <a:gd name="connsiteX6" fmla="*/ 5299186 w 5299186"/>
              <a:gd name="connsiteY6" fmla="*/ 3037237 h 9458705"/>
              <a:gd name="connsiteX7" fmla="*/ 0 w 5299186"/>
              <a:gd name="connsiteY7" fmla="*/ 3037237 h 945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6" h="9458705">
                <a:moveTo>
                  <a:pt x="0" y="3169015"/>
                </a:moveTo>
                <a:lnTo>
                  <a:pt x="5299186" y="3169015"/>
                </a:lnTo>
                <a:lnTo>
                  <a:pt x="5299186" y="9458705"/>
                </a:lnTo>
                <a:lnTo>
                  <a:pt x="0" y="9458705"/>
                </a:lnTo>
                <a:close/>
                <a:moveTo>
                  <a:pt x="0" y="0"/>
                </a:moveTo>
                <a:lnTo>
                  <a:pt x="5299186" y="0"/>
                </a:lnTo>
                <a:lnTo>
                  <a:pt x="5299186" y="3037237"/>
                </a:lnTo>
                <a:lnTo>
                  <a:pt x="0" y="303723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38">
            <a:extLst>
              <a:ext uri="{FF2B5EF4-FFF2-40B4-BE49-F238E27FC236}">
                <a16:creationId xmlns:a16="http://schemas.microsoft.com/office/drawing/2014/main" id="{9379822E-4554-43CF-BE07-D8FB4906FE1B}"/>
              </a:ext>
            </a:extLst>
          </p:cNvPr>
          <p:cNvSpPr>
            <a:spLocks/>
          </p:cNvSpPr>
          <p:nvPr userDrawn="1"/>
        </p:nvSpPr>
        <p:spPr bwMode="auto">
          <a:xfrm>
            <a:off x="10748533" y="2404058"/>
            <a:ext cx="3179096" cy="4942952"/>
          </a:xfrm>
          <a:custGeom>
            <a:avLst/>
            <a:gdLst>
              <a:gd name="connsiteX0" fmla="*/ 0 w 5299184"/>
              <a:gd name="connsiteY0" fmla="*/ 2900542 h 8239326"/>
              <a:gd name="connsiteX1" fmla="*/ 5299184 w 5299184"/>
              <a:gd name="connsiteY1" fmla="*/ 2900542 h 8239326"/>
              <a:gd name="connsiteX2" fmla="*/ 5299184 w 5299184"/>
              <a:gd name="connsiteY2" fmla="*/ 8239326 h 8239326"/>
              <a:gd name="connsiteX3" fmla="*/ 0 w 5299184"/>
              <a:gd name="connsiteY3" fmla="*/ 8239326 h 8239326"/>
              <a:gd name="connsiteX4" fmla="*/ 0 w 5299184"/>
              <a:gd name="connsiteY4" fmla="*/ 0 h 8239326"/>
              <a:gd name="connsiteX5" fmla="*/ 5299184 w 5299184"/>
              <a:gd name="connsiteY5" fmla="*/ 0 h 8239326"/>
              <a:gd name="connsiteX6" fmla="*/ 5299184 w 5299184"/>
              <a:gd name="connsiteY6" fmla="*/ 2768764 h 8239326"/>
              <a:gd name="connsiteX7" fmla="*/ 0 w 5299184"/>
              <a:gd name="connsiteY7" fmla="*/ 2768764 h 823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9184" h="8239326">
                <a:moveTo>
                  <a:pt x="0" y="2900542"/>
                </a:moveTo>
                <a:lnTo>
                  <a:pt x="5299184" y="2900542"/>
                </a:lnTo>
                <a:lnTo>
                  <a:pt x="5299184" y="8239326"/>
                </a:lnTo>
                <a:lnTo>
                  <a:pt x="0" y="8239326"/>
                </a:lnTo>
                <a:close/>
                <a:moveTo>
                  <a:pt x="0" y="0"/>
                </a:moveTo>
                <a:lnTo>
                  <a:pt x="5299184" y="0"/>
                </a:lnTo>
                <a:lnTo>
                  <a:pt x="5299184" y="2768764"/>
                </a:lnTo>
                <a:lnTo>
                  <a:pt x="0" y="276876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 w="9525">
            <a:solidFill>
              <a:schemeClr val="bg1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vert="horz" wrap="square" lIns="109714" tIns="54857" rIns="109714" bIns="54857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92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3E18AC56-8C6A-459B-B026-521BFD77D5DF}"/>
              </a:ext>
            </a:extLst>
          </p:cNvPr>
          <p:cNvSpPr>
            <a:spLocks/>
          </p:cNvSpPr>
          <p:nvPr userDrawn="1"/>
        </p:nvSpPr>
        <p:spPr bwMode="auto">
          <a:xfrm>
            <a:off x="1043899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04B06595-C383-4BE9-A595-3CD96EAEA134}"/>
              </a:ext>
            </a:extLst>
          </p:cNvPr>
          <p:cNvSpPr>
            <a:spLocks/>
          </p:cNvSpPr>
          <p:nvPr userDrawn="1"/>
        </p:nvSpPr>
        <p:spPr bwMode="auto">
          <a:xfrm>
            <a:off x="4382036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9B0F972-D65D-4E0E-8A77-1D74B893066C}"/>
              </a:ext>
            </a:extLst>
          </p:cNvPr>
          <p:cNvSpPr>
            <a:spLocks/>
          </p:cNvSpPr>
          <p:nvPr userDrawn="1"/>
        </p:nvSpPr>
        <p:spPr bwMode="auto">
          <a:xfrm>
            <a:off x="7720174" y="6600982"/>
            <a:ext cx="2559541" cy="7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780D44C-2FE2-4B4D-AC37-6378BB78D442}"/>
              </a:ext>
            </a:extLst>
          </p:cNvPr>
          <p:cNvSpPr>
            <a:spLocks/>
          </p:cNvSpPr>
          <p:nvPr userDrawn="1"/>
        </p:nvSpPr>
        <p:spPr bwMode="auto">
          <a:xfrm>
            <a:off x="11058312" y="6278156"/>
            <a:ext cx="2559541" cy="746028"/>
          </a:xfrm>
          <a:prstGeom prst="rect">
            <a:avLst/>
          </a:prstGeom>
          <a:gradFill>
            <a:gsLst>
              <a:gs pos="0">
                <a:schemeClr val="accent2"/>
              </a:gs>
              <a:gs pos="88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vert="horz" wrap="square" lIns="109714" tIns="54857" rIns="109714" bIns="5485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432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85687" y="627207"/>
            <a:ext cx="8526623" cy="3369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5589" y="4326609"/>
            <a:ext cx="8526623" cy="3369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43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1154" y="306093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1154" y="2743609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01154" y="5181124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17E5A78-48EB-4222-B234-E5D1E4F0A4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407" y="915829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B55DC68-B8C7-4B33-8870-16892F5E77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4407" y="3353344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E0DE519-B0B1-447A-B110-E722EC6719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4407" y="5790860"/>
            <a:ext cx="3651682" cy="21326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008" y="564616"/>
            <a:ext cx="7742872" cy="358153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38008" y="4358070"/>
            <a:ext cx="7742872" cy="326018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723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72592" y="580073"/>
            <a:ext cx="3828552" cy="70694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684979" y="580072"/>
            <a:ext cx="3232990" cy="70694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16704" y="580074"/>
            <a:ext cx="5772052" cy="37776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329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949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D5E1-A55F-244C-84F8-6CE8E785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CDE6A-0D22-EB46-803F-5D9164EE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71E78-8821-F348-B94C-98F110DF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577ADB-334B-2941-A55D-2FFF882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A3E1B-F1B1-5B42-8524-AC413B5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34717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D3D2-22E8-9046-B0F8-2CC7B74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B6F73-F28C-A146-8D16-2142A35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A3782-EF81-E74F-AB40-3E56B62B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B384-0411-5A41-9BAD-1D5E95D7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0F9D-2203-0A4A-86AE-9A6C675F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75705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CBCE6-E170-6B40-B93B-CC70142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8A9B25-FF23-B84B-8A33-6CC33302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524C4A-2D79-F342-A0D9-DC9B4491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849E-254C-1D4C-8520-6345BDD9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D4E34-EDE9-494F-9BEB-74FBF186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8892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D3B2F-2FD5-3041-9A09-564262BB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E746C-65ED-EF42-A4E1-3AF176F46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649714-CA84-3E41-ADB1-79ABD577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F43B5-DC37-3A40-BF2A-313F0A91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13592-8AE5-5149-8A0F-69E8F5F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D3690-23E4-034C-9931-B60983B2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866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25541-53FC-2049-BE0D-4BF7A94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892F-6348-1148-B6FB-5095461D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ABAF2-0CC8-2048-AEBE-4881AC38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441669-29D5-BE40-B854-E5CEE3E5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E25224-1F54-7C4B-98BB-0C226E9C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371C8E6-866F-B944-B78A-1B26E357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E24330-A17C-A74E-AE1B-5C316DC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E8CB06-971C-F648-8869-37BD1564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34632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9F42-64A8-2846-A199-05315789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A8685-9403-B447-AC84-7D98E81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08463-BC62-3B41-85B6-B263680A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EEEBF-6B71-7C4C-B815-3D7CEF2C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36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10" Type="http://schemas.openxmlformats.org/officeDocument/2006/relationships/hyperlink" Target="https://www.free-power-point-templates.com/" TargetMode="External"/><Relationship Id="rId4" Type="http://schemas.openxmlformats.org/officeDocument/2006/relationships/slideLayout" Target="../slideLayouts/slideLayout89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CEEED-88C7-3740-954A-52C4770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8CC4F6-18A3-D742-95D2-2027B4F2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4A09C1-CEEB-5D41-8E29-BE7E95659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33659-7316-694A-8568-88ECE44B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0E659-63E1-C14D-B1FC-1B943AE62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68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913">
          <p15:clr>
            <a:srgbClr val="F26B43"/>
          </p15:clr>
        </p15:guide>
        <p15:guide id="6" orient="horz" pos="37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CEEED-88C7-3740-954A-52C4770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8CC4F6-18A3-D742-95D2-2027B4F2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4A09C1-CEEB-5D41-8E29-BE7E95659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33659-7316-694A-8568-88ECE44B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0E659-63E1-C14D-B1FC-1B943AE62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248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913">
          <p15:clr>
            <a:srgbClr val="F26B43"/>
          </p15:clr>
        </p15:guide>
        <p15:guide id="6" orient="horz" pos="37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90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F042B-6711-FCD8-1661-42D49D0A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EB56-4305-35F9-0DB3-E48B8AE3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301C-AC94-910D-444A-4879C8E7E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A017-E430-46C8-8374-10512B1F8D4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6006F-A335-98DE-BCC0-367C883A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DBD7-27EC-D821-3FEF-4DE8E3FB1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0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9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2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7ADE9-878F-DDB6-3E34-DBFF65FC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C5635-BBDF-F087-14FE-F0E99BB54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F800F-ED84-B6AF-F5F5-B17A1BD06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8CAE-2F25-4C1A-863E-773B05CA5221}" type="datetimeFigureOut">
              <a:rPr lang="en-IN" smtClean="0"/>
              <a:t>27-Apr-2025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9361-B0DF-66C8-23EA-00E876BAF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D0FF-5A5C-952D-4879-D3A73756B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D8DB7-7466-4F8A-8CF9-782DBDE2E90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69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33954-9A9D-475A-819A-8E36B835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6C9A3-E5CB-4241-8D2E-C8F9237F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A062E-AE87-4548-B0C4-C59BCD551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0B665-6DEA-4454-9FA9-69ED7F103E2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1ADEE-130C-452F-B10A-31333E0A4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B6EA-56AB-4301-9FCC-A9753241E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4C9DF-E961-4DE6-A9A5-F9C4845E29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6FB9C-99F4-1337-DE38-E9AA3AFB224C}"/>
              </a:ext>
            </a:extLst>
          </p:cNvPr>
          <p:cNvSpPr txBox="1"/>
          <p:nvPr userDrawn="1"/>
        </p:nvSpPr>
        <p:spPr>
          <a:xfrm>
            <a:off x="-55416" y="8267866"/>
            <a:ext cx="731520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40" dirty="0">
                <a:solidFill>
                  <a:schemeClr val="bg1">
                    <a:lumMod val="6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https://www.free-power-point-templates.com/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742E2-8A1F-D251-487E-25DBE83CE164}"/>
              </a:ext>
            </a:extLst>
          </p:cNvPr>
          <p:cNvSpPr txBox="1"/>
          <p:nvPr userDrawn="1"/>
        </p:nvSpPr>
        <p:spPr>
          <a:xfrm>
            <a:off x="13250656" y="8267865"/>
            <a:ext cx="144727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202628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aster-tweet-nlp-debasis-baidya.streamlit.ap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5.xml"/><Relationship Id="rId4" Type="http://schemas.openxmlformats.org/officeDocument/2006/relationships/hyperlink" Target="https://youtu.be/VebH__P0o5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6.xml"/><Relationship Id="rId4" Type="http://schemas.openxmlformats.org/officeDocument/2006/relationships/hyperlink" Target="https://www.flickr.com/photos/seeminglee/402045070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513" y="0"/>
            <a:ext cx="621888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5224" y="43909"/>
            <a:ext cx="810892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NLP Project for</a:t>
            </a:r>
          </a:p>
          <a:p>
            <a:pPr marL="0" indent="0" algn="ctr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Disaster Tweet Classification</a:t>
            </a:r>
            <a:endParaRPr lang="en-US" sz="4000" b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2790" y="1576053"/>
            <a:ext cx="7841356" cy="596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In this project, I built a </a:t>
            </a:r>
            <a:r>
              <a:rPr lang="en-IN" b="1" dirty="0">
                <a:latin typeface="Lora" pitchFamily="2" charset="0"/>
              </a:rPr>
              <a:t>Tweet Classification Model </a:t>
            </a:r>
            <a:r>
              <a:rPr lang="en-IN" dirty="0">
                <a:latin typeface="Lora" pitchFamily="2" charset="0"/>
              </a:rPr>
              <a:t>to detect whether a tweet is related to a disaster or not. I started by cleaning the text—removing URLs, special characters, digits, and stopwords, and applied lemmatization to standardize the words.</a:t>
            </a:r>
          </a:p>
          <a:p>
            <a:pPr>
              <a:lnSpc>
                <a:spcPts val="2200"/>
              </a:lnSpc>
            </a:pPr>
            <a:endParaRPr lang="en-IN" dirty="0">
              <a:latin typeface="Lora" pitchFamily="2" charset="0"/>
            </a:endParaRPr>
          </a:p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I engineered </a:t>
            </a:r>
            <a:r>
              <a:rPr lang="en-IN" b="1" dirty="0">
                <a:latin typeface="Lora" pitchFamily="2" charset="0"/>
              </a:rPr>
              <a:t>additional features </a:t>
            </a:r>
            <a:r>
              <a:rPr lang="en-IN" dirty="0">
                <a:latin typeface="Lora" pitchFamily="2" charset="0"/>
              </a:rPr>
              <a:t>like sentiment polarity (using </a:t>
            </a:r>
            <a:r>
              <a:rPr lang="en-IN" b="1" dirty="0">
                <a:latin typeface="Lora" pitchFamily="2" charset="0"/>
              </a:rPr>
              <a:t>TextBlob</a:t>
            </a:r>
            <a:r>
              <a:rPr lang="en-IN" dirty="0">
                <a:latin typeface="Lora" pitchFamily="2" charset="0"/>
              </a:rPr>
              <a:t>), tweet length, hashtag count, and mention presence. These were combined with </a:t>
            </a:r>
            <a:r>
              <a:rPr lang="en-IN" b="1" dirty="0">
                <a:latin typeface="Lora" pitchFamily="2" charset="0"/>
              </a:rPr>
              <a:t>TF-IDF vectors</a:t>
            </a:r>
            <a:r>
              <a:rPr lang="en-IN" dirty="0">
                <a:latin typeface="Lora" pitchFamily="2" charset="0"/>
              </a:rPr>
              <a:t> to form the final input for the model.</a:t>
            </a:r>
          </a:p>
          <a:p>
            <a:pPr>
              <a:lnSpc>
                <a:spcPts val="2200"/>
              </a:lnSpc>
            </a:pPr>
            <a:endParaRPr lang="en-IN" dirty="0">
              <a:latin typeface="Lora" pitchFamily="2" charset="0"/>
            </a:endParaRPr>
          </a:p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I experimented with several machine learning algorithms and finalized </a:t>
            </a:r>
            <a:r>
              <a:rPr lang="en-IN" b="1" dirty="0">
                <a:latin typeface="Lora" pitchFamily="2" charset="0"/>
              </a:rPr>
              <a:t>Logistic Regression</a:t>
            </a:r>
            <a:r>
              <a:rPr lang="en-IN" dirty="0">
                <a:latin typeface="Lora" pitchFamily="2" charset="0"/>
              </a:rPr>
              <a:t> based on its accuracy and interpretability. After training, I created a </a:t>
            </a:r>
            <a:r>
              <a:rPr lang="en-IN" b="1" dirty="0">
                <a:latin typeface="Lora" pitchFamily="2" charset="0"/>
              </a:rPr>
              <a:t>real-time prediction system</a:t>
            </a:r>
            <a:r>
              <a:rPr lang="en-IN" dirty="0">
                <a:latin typeface="Lora" pitchFamily="2" charset="0"/>
              </a:rPr>
              <a:t> that takes user input, processes it, and classifies the tweet with a </a:t>
            </a:r>
            <a:r>
              <a:rPr lang="en-IN" b="1" dirty="0">
                <a:latin typeface="Lora" pitchFamily="2" charset="0"/>
              </a:rPr>
              <a:t>confidence score</a:t>
            </a:r>
            <a:r>
              <a:rPr lang="en-IN" dirty="0">
                <a:latin typeface="Lora" pitchFamily="2" charset="0"/>
              </a:rPr>
              <a:t>.</a:t>
            </a:r>
          </a:p>
          <a:p>
            <a:pPr>
              <a:lnSpc>
                <a:spcPts val="2200"/>
              </a:lnSpc>
            </a:pPr>
            <a:endParaRPr lang="en-IN" dirty="0">
              <a:latin typeface="Lora" pitchFamily="2" charset="0"/>
            </a:endParaRPr>
          </a:p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To make the model more accessible, I deployed it using </a:t>
            </a:r>
            <a:r>
              <a:rPr lang="en-IN" b="1" dirty="0">
                <a:latin typeface="Lora" pitchFamily="2" charset="0"/>
              </a:rPr>
              <a:t>Streamlit</a:t>
            </a:r>
            <a:r>
              <a:rPr lang="en-IN" dirty="0">
                <a:latin typeface="Lora" pitchFamily="2" charset="0"/>
              </a:rPr>
              <a:t>, building an interactive web app where users can test the model, explore example tweets, and download results as a CSV.</a:t>
            </a:r>
          </a:p>
          <a:p>
            <a:pPr>
              <a:lnSpc>
                <a:spcPts val="2200"/>
              </a:lnSpc>
            </a:pPr>
            <a:endParaRPr lang="en-IN" dirty="0">
              <a:latin typeface="Lora" pitchFamily="2" charset="0"/>
            </a:endParaRPr>
          </a:p>
          <a:p>
            <a:pPr>
              <a:lnSpc>
                <a:spcPts val="2200"/>
              </a:lnSpc>
            </a:pPr>
            <a:r>
              <a:rPr lang="en-IN" dirty="0">
                <a:latin typeface="Lora" pitchFamily="2" charset="0"/>
              </a:rPr>
              <a:t>This project brought together NLP, feature engineering, machine learning, real-time prediction, and deployment to deliver a complete end-to-end tweet classification solution.</a:t>
            </a:r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486" y="7685717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72429" y="7660238"/>
            <a:ext cx="228540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Debasis Baidya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 bwMode="auto">
          <a:xfrm>
            <a:off x="7040700" y="1423322"/>
            <a:ext cx="794688" cy="79468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01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034710" y="3573329"/>
            <a:ext cx="794688" cy="7946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02</a:t>
            </a:r>
          </a:p>
        </p:txBody>
      </p:sp>
      <p:sp>
        <p:nvSpPr>
          <p:cNvPr id="36" name="Oval 35"/>
          <p:cNvSpPr/>
          <p:nvPr/>
        </p:nvSpPr>
        <p:spPr bwMode="auto">
          <a:xfrm>
            <a:off x="7038177" y="5929080"/>
            <a:ext cx="794688" cy="79468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03</a:t>
            </a: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8078786" y="3465238"/>
            <a:ext cx="6390840" cy="159120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2️⃣ Random Forest Delivers Competitive Results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b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01A59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Accuracy: ~77%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F1 Score: ~0.77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ROC AUC: ~0.84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⚠️ Slightly more misclassifications for disaster tweets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sp>
        <p:nvSpPr>
          <p:cNvPr id="18" name="Inhaltsplatzhalter 4"/>
          <p:cNvSpPr txBox="1">
            <a:spLocks/>
          </p:cNvSpPr>
          <p:nvPr/>
        </p:nvSpPr>
        <p:spPr>
          <a:xfrm>
            <a:off x="8046721" y="5862721"/>
            <a:ext cx="5952261" cy="167430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24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3️⃣ SVM Falls Short for This Problem</a:t>
            </a:r>
          </a:p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IN" sz="2240" b="1" dirty="0">
              <a:solidFill>
                <a:srgbClr val="A5A5A5"/>
              </a:solidFill>
              <a:latin typeface="Montserrat Bold" panose="00000800000000000000" charset="0"/>
            </a:endParaRP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❌ Accuracy: ~57%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❌ F1 Score: ~0.56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❌ ROC AUC: ~0.63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❌ Precision-Recall curve drops sharply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6890924" y="1357130"/>
            <a:ext cx="0" cy="65497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96DA51-6334-2C0E-44DF-D4B5307C1A01}"/>
              </a:ext>
            </a:extLst>
          </p:cNvPr>
          <p:cNvSpPr txBox="1"/>
          <p:nvPr/>
        </p:nvSpPr>
        <p:spPr>
          <a:xfrm>
            <a:off x="1242334" y="26461"/>
            <a:ext cx="12400957" cy="72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Performance – Metrics at a Glance</a:t>
            </a:r>
            <a:endParaRPr kumimoji="0" lang="en-IN" sz="2400" b="0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4D51AB14-0E4D-1E7A-7842-8C5D565F5126}"/>
              </a:ext>
            </a:extLst>
          </p:cNvPr>
          <p:cNvSpPr txBox="1">
            <a:spLocks/>
          </p:cNvSpPr>
          <p:nvPr/>
        </p:nvSpPr>
        <p:spPr>
          <a:xfrm>
            <a:off x="8078786" y="1333627"/>
            <a:ext cx="6379490" cy="150810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1️⃣ Logistic Regression Leads with Consistency</a:t>
            </a:r>
          </a:p>
          <a:p>
            <a:pPr marL="534831" lvl="1" indent="0" defTabSz="1462603">
              <a:lnSpc>
                <a:spcPts val="1200"/>
              </a:lnSpc>
              <a:spcAft>
                <a:spcPts val="0"/>
              </a:spcAft>
              <a:buNone/>
            </a:pPr>
            <a:endParaRPr kumimoji="0" lang="en-US" sz="1940" b="1" i="0" u="none" strike="noStrike" kern="1200" cap="none" spc="0" normalizeH="0" baseline="0" noProof="0" dirty="0">
              <a:ln>
                <a:noFill/>
              </a:ln>
              <a:solidFill>
                <a:srgbClr val="01A59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534831" lvl="1" indent="0" defTabSz="1462603">
              <a:lnSpc>
                <a:spcPts val="1200"/>
              </a:lnSpc>
              <a:spcAft>
                <a:spcPts val="0"/>
              </a:spcAft>
              <a:buNone/>
            </a:pPr>
            <a:b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01A59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Accuracy: ~80%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F1 Score: ~0.80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ROC AUC: ~0.86</a:t>
            </a:r>
          </a:p>
          <a:p>
            <a:pPr marL="534831" lvl="1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  <a:lumOff val="25000"/>
                  </a:srgbClr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Precision-Recall: High &amp; Stable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  <a:lumOff val="25000"/>
                </a:srgbClr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C6BE72-0A0B-9742-8A38-9A1ABA33D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0"/>
          <a:stretch/>
        </p:blipFill>
        <p:spPr>
          <a:xfrm>
            <a:off x="118334" y="755315"/>
            <a:ext cx="3925233" cy="3723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02509-F145-7C8C-2480-E0D9F640E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1"/>
          <a:stretch/>
        </p:blipFill>
        <p:spPr>
          <a:xfrm>
            <a:off x="1773966" y="4610484"/>
            <a:ext cx="3697929" cy="349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115A92-BB08-F6BD-8616-0FBC899E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616" y="930572"/>
            <a:ext cx="2447794" cy="3218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0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nhaltsplatzhalter 4"/>
          <p:cNvSpPr txBox="1">
            <a:spLocks/>
          </p:cNvSpPr>
          <p:nvPr/>
        </p:nvSpPr>
        <p:spPr>
          <a:xfrm>
            <a:off x="1555429" y="6128645"/>
            <a:ext cx="3186131" cy="1551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Logistic Regression: Strong diagonals, better class distinction</a:t>
            </a:r>
          </a:p>
          <a:p>
            <a:pPr marR="0" lvl="0" algn="l" defTabSz="914127" rtl="0" eaLnBrk="1" fontAlgn="auto" latinLnBrk="0" hangingPunct="1">
              <a:lnSpc>
                <a:spcPts val="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R="0" lvl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SVM: Lighter matrix, more errors &amp; confusion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1566181" y="5844424"/>
            <a:ext cx="1170432" cy="7739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Inhaltsplatzhalter 4"/>
          <p:cNvSpPr txBox="1">
            <a:spLocks/>
          </p:cNvSpPr>
          <p:nvPr/>
        </p:nvSpPr>
        <p:spPr>
          <a:xfrm>
            <a:off x="1566180" y="5256723"/>
            <a:ext cx="3726572" cy="4260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8881"/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✅ Confusion Matrices:</a:t>
            </a:r>
          </a:p>
        </p:txBody>
      </p:sp>
      <p:sp>
        <p:nvSpPr>
          <p:cNvPr id="64" name="Inhaltsplatzhalter 4"/>
          <p:cNvSpPr txBox="1">
            <a:spLocks/>
          </p:cNvSpPr>
          <p:nvPr/>
        </p:nvSpPr>
        <p:spPr>
          <a:xfrm>
            <a:off x="6036454" y="6236221"/>
            <a:ext cx="3445901" cy="18160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Logistic Regression: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Tops with AUC ~0.86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Random Forest: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Close second with AUC ~0.84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SVM: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Lowest, AUC ~0.63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025696" y="5844424"/>
            <a:ext cx="1170432" cy="77392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Inhaltsplatzhalter 4"/>
          <p:cNvSpPr txBox="1">
            <a:spLocks/>
          </p:cNvSpPr>
          <p:nvPr/>
        </p:nvSpPr>
        <p:spPr>
          <a:xfrm>
            <a:off x="6025696" y="5256723"/>
            <a:ext cx="3186133" cy="4260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2BBD6"/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📈 ROC Curves: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2BBD6"/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10485210" y="5844424"/>
            <a:ext cx="1170432" cy="77392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Inhaltsplatzhalter 4"/>
          <p:cNvSpPr txBox="1">
            <a:spLocks/>
          </p:cNvSpPr>
          <p:nvPr/>
        </p:nvSpPr>
        <p:spPr>
          <a:xfrm>
            <a:off x="10485208" y="5256723"/>
            <a:ext cx="3726571" cy="4260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5151AB"/>
                </a:solidFill>
                <a:effectLst/>
                <a:uLnTx/>
                <a:uFillTx/>
                <a:latin typeface="Sitka Text" pitchFamily="2" charset="0"/>
                <a:ea typeface="+mn-ea"/>
                <a:cs typeface="+mn-cs"/>
              </a:rPr>
              <a:t>📉 Precision-Recall Curves: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5151AB"/>
              </a:solidFill>
              <a:effectLst/>
              <a:uLnTx/>
              <a:uFillTx/>
              <a:latin typeface="Sitka Text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B9580-8FE6-F4AE-1604-0D8ADC981C88}"/>
              </a:ext>
            </a:extLst>
          </p:cNvPr>
          <p:cNvSpPr txBox="1"/>
          <p:nvPr/>
        </p:nvSpPr>
        <p:spPr>
          <a:xfrm>
            <a:off x="1242334" y="4668116"/>
            <a:ext cx="12400957" cy="60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 Evaluation – What the Charts Say</a:t>
            </a:r>
            <a:endParaRPr kumimoji="0" lang="en-IN" b="0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5BFAB426-F007-06D6-FDAD-BE354766BD54}"/>
              </a:ext>
            </a:extLst>
          </p:cNvPr>
          <p:cNvSpPr txBox="1">
            <a:spLocks/>
          </p:cNvSpPr>
          <p:nvPr/>
        </p:nvSpPr>
        <p:spPr>
          <a:xfrm>
            <a:off x="10459078" y="6211491"/>
            <a:ext cx="4106780" cy="18160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Logistic Regression: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High precision across recalls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Random Forest: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Steady, but dips slightly</a:t>
            </a:r>
          </a:p>
          <a:p>
            <a:pPr marL="0" indent="0">
              <a:lnSpc>
                <a:spcPts val="500"/>
              </a:lnSpc>
              <a:buNone/>
            </a:pPr>
            <a:endParaRPr kumimoji="0" lang="en-IN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SVM:</a:t>
            </a:r>
          </a:p>
          <a:p>
            <a:pPr marL="0" indent="0">
              <a:lnSpc>
                <a:spcPts val="1000"/>
              </a:lnSpc>
              <a:buNone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Sharp drop, lower overall precision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77344D4-32C7-E349-FCBD-08F225FAA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03120631-CEB3-E8F8-E3D5-97900424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4630397" cy="475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58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B91E180-0C72-452B-1C50-07124A7F7E52}"/>
              </a:ext>
            </a:extLst>
          </p:cNvPr>
          <p:cNvGrpSpPr/>
          <p:nvPr/>
        </p:nvGrpSpPr>
        <p:grpSpPr>
          <a:xfrm>
            <a:off x="8585103" y="1423265"/>
            <a:ext cx="5891874" cy="2331407"/>
            <a:chOff x="6745435" y="1661066"/>
            <a:chExt cx="5891874" cy="233140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7399746-9EFC-AF46-4173-1E1B7D3C1168}"/>
                </a:ext>
              </a:extLst>
            </p:cNvPr>
            <p:cNvSpPr txBox="1"/>
            <p:nvPr/>
          </p:nvSpPr>
          <p:spPr>
            <a:xfrm>
              <a:off x="7700911" y="1661066"/>
              <a:ext cx="4936398" cy="2331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🔍 Custom Models vs. DistilBERT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I compared my tailored models (Logistic Regression, Random Forest, SVM) against the pretrained DistilBERT 🤖 from Hugging Face.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📊 Custom Model F1 Score: ~0.80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😕 DistilBERT F1 Score: ~0.46 (no fine-tuning)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Visuals (Confusion Matrix, ROC, Precision-Recall) clearly favoured the custom setup 💡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43675C5-396C-AD42-9AFA-40BA95E7C5BF}"/>
                </a:ext>
              </a:extLst>
            </p:cNvPr>
            <p:cNvGrpSpPr/>
            <p:nvPr/>
          </p:nvGrpSpPr>
          <p:grpSpPr>
            <a:xfrm>
              <a:off x="6745435" y="1696648"/>
              <a:ext cx="682888" cy="682888"/>
              <a:chOff x="6745435" y="1696648"/>
              <a:chExt cx="682888" cy="68288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BD8302C-E895-6136-EE23-B8080613BA59}"/>
                  </a:ext>
                </a:extLst>
              </p:cNvPr>
              <p:cNvSpPr/>
              <p:nvPr/>
            </p:nvSpPr>
            <p:spPr>
              <a:xfrm>
                <a:off x="6791201" y="1742414"/>
                <a:ext cx="591355" cy="5913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ircle: Hollow 103">
                <a:extLst>
                  <a:ext uri="{FF2B5EF4-FFF2-40B4-BE49-F238E27FC236}">
                    <a16:creationId xmlns:a16="http://schemas.microsoft.com/office/drawing/2014/main" id="{25482418-73CB-812A-D669-387678287D1D}"/>
                  </a:ext>
                </a:extLst>
              </p:cNvPr>
              <p:cNvSpPr/>
              <p:nvPr/>
            </p:nvSpPr>
            <p:spPr>
              <a:xfrm>
                <a:off x="6745435" y="1696648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872691F-F805-BCB4-ED84-1AF9D8F62526}"/>
                  </a:ext>
                </a:extLst>
              </p:cNvPr>
              <p:cNvSpPr txBox="1"/>
              <p:nvPr/>
            </p:nvSpPr>
            <p:spPr>
              <a:xfrm>
                <a:off x="6860695" y="1838037"/>
                <a:ext cx="45236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01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8B27EC-EAA5-9C64-FF49-578900D40027}"/>
              </a:ext>
            </a:extLst>
          </p:cNvPr>
          <p:cNvGrpSpPr/>
          <p:nvPr/>
        </p:nvGrpSpPr>
        <p:grpSpPr>
          <a:xfrm>
            <a:off x="8585103" y="4183222"/>
            <a:ext cx="5891874" cy="1700466"/>
            <a:chOff x="6745435" y="2732187"/>
            <a:chExt cx="5891874" cy="170046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F93C12-47DF-CF36-3576-37F516D822FC}"/>
                </a:ext>
              </a:extLst>
            </p:cNvPr>
            <p:cNvSpPr txBox="1"/>
            <p:nvPr/>
          </p:nvSpPr>
          <p:spPr>
            <a:xfrm>
              <a:off x="7700911" y="2732187"/>
              <a:ext cx="4936398" cy="1700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dirty="0"/>
                <a:t>🏆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Best Model Determination &amp; Saving 💾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✅ The Custom Model emerged as the top performer 🏆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📊 Logged performance metrics in model_metrics.csv 📈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💾 Saved the best model in the saved_models directory using pickle 🔐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0D4F34E-9963-E9E3-8DE7-98F1A9D781EE}"/>
                </a:ext>
              </a:extLst>
            </p:cNvPr>
            <p:cNvGrpSpPr/>
            <p:nvPr/>
          </p:nvGrpSpPr>
          <p:grpSpPr>
            <a:xfrm>
              <a:off x="6745435" y="2767769"/>
              <a:ext cx="682888" cy="682888"/>
              <a:chOff x="6745435" y="2767769"/>
              <a:chExt cx="682888" cy="68288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A033947-CC76-7099-FFBD-248E4DB04E17}"/>
                  </a:ext>
                </a:extLst>
              </p:cNvPr>
              <p:cNvSpPr/>
              <p:nvPr/>
            </p:nvSpPr>
            <p:spPr>
              <a:xfrm>
                <a:off x="6791201" y="2813535"/>
                <a:ext cx="591355" cy="5913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Circle: Hollow 98">
                <a:extLst>
                  <a:ext uri="{FF2B5EF4-FFF2-40B4-BE49-F238E27FC236}">
                    <a16:creationId xmlns:a16="http://schemas.microsoft.com/office/drawing/2014/main" id="{A6887AC7-C454-E28F-30FC-730CFA011282}"/>
                  </a:ext>
                </a:extLst>
              </p:cNvPr>
              <p:cNvSpPr/>
              <p:nvPr/>
            </p:nvSpPr>
            <p:spPr>
              <a:xfrm>
                <a:off x="6745435" y="2767769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F984C6-E1F7-AE28-18BE-B21500F8DEB4}"/>
                  </a:ext>
                </a:extLst>
              </p:cNvPr>
              <p:cNvSpPr txBox="1"/>
              <p:nvPr/>
            </p:nvSpPr>
            <p:spPr>
              <a:xfrm>
                <a:off x="6844665" y="2909158"/>
                <a:ext cx="48442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02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2736B-1B7C-608E-0CC3-0E6A6331F7F8}"/>
              </a:ext>
            </a:extLst>
          </p:cNvPr>
          <p:cNvGrpSpPr/>
          <p:nvPr/>
        </p:nvGrpSpPr>
        <p:grpSpPr>
          <a:xfrm>
            <a:off x="8585103" y="6312238"/>
            <a:ext cx="5991512" cy="1113125"/>
            <a:chOff x="6745435" y="3803308"/>
            <a:chExt cx="5891874" cy="111312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C4FCF1-E784-03FF-F5DC-ED8E876C7331}"/>
                </a:ext>
              </a:extLst>
            </p:cNvPr>
            <p:cNvSpPr txBox="1"/>
            <p:nvPr/>
          </p:nvSpPr>
          <p:spPr>
            <a:xfrm>
              <a:off x="7700911" y="3803308"/>
              <a:ext cx="4936398" cy="11131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📌 Bottom Line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Lora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🧠 A domain-tuned model outperformed a generic transformer 🤖</a:t>
              </a:r>
            </a:p>
            <a:p>
              <a:pPr marL="0" marR="0" lvl="0" indent="0" algn="l" defTabSz="91440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🚀 The best model is stored  &amp; good to go for deployment ✅🎯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8C674A3-3886-AC5A-DC89-9FAAA54267CB}"/>
                </a:ext>
              </a:extLst>
            </p:cNvPr>
            <p:cNvGrpSpPr/>
            <p:nvPr/>
          </p:nvGrpSpPr>
          <p:grpSpPr>
            <a:xfrm>
              <a:off x="6745435" y="3838890"/>
              <a:ext cx="682888" cy="682888"/>
              <a:chOff x="6745435" y="3838890"/>
              <a:chExt cx="682888" cy="68288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C9ED64-DDAB-A97F-E357-6028A68659C4}"/>
                  </a:ext>
                </a:extLst>
              </p:cNvPr>
              <p:cNvSpPr/>
              <p:nvPr/>
            </p:nvSpPr>
            <p:spPr>
              <a:xfrm>
                <a:off x="6791202" y="3884656"/>
                <a:ext cx="591355" cy="59135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Circle: Hollow 93">
                <a:extLst>
                  <a:ext uri="{FF2B5EF4-FFF2-40B4-BE49-F238E27FC236}">
                    <a16:creationId xmlns:a16="http://schemas.microsoft.com/office/drawing/2014/main" id="{7AC533D5-1AF3-9AFD-5948-77528B5216B1}"/>
                  </a:ext>
                </a:extLst>
              </p:cNvPr>
              <p:cNvSpPr/>
              <p:nvPr/>
            </p:nvSpPr>
            <p:spPr>
              <a:xfrm>
                <a:off x="6745435" y="3838890"/>
                <a:ext cx="682888" cy="682888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E640175-16D5-7A05-233F-90328B2A549D}"/>
                  </a:ext>
                </a:extLst>
              </p:cNvPr>
              <p:cNvSpPr txBox="1"/>
              <p:nvPr/>
            </p:nvSpPr>
            <p:spPr>
              <a:xfrm>
                <a:off x="6840658" y="3980279"/>
                <a:ext cx="49244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03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0EB58-0BAF-5990-A5E5-94E3A0DC0A84}"/>
              </a:ext>
            </a:extLst>
          </p:cNvPr>
          <p:cNvSpPr txBox="1"/>
          <p:nvPr/>
        </p:nvSpPr>
        <p:spPr>
          <a:xfrm>
            <a:off x="0" y="3336"/>
            <a:ext cx="1463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Model Comparison &amp; Best Model Determination</a:t>
            </a: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 &amp; Auto-Saving</a:t>
            </a:r>
            <a:endParaRPr kumimoji="0" lang="lt-LT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08F73-00FD-5F00-9593-202E549E8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652653"/>
            <a:ext cx="4351083" cy="3707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404878-3080-1E8D-E137-47C4FE7C1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3" y="4698104"/>
            <a:ext cx="4351083" cy="3176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EFB96-D39C-C380-CCF4-5AF67EB4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934" y="5243112"/>
            <a:ext cx="2507390" cy="16129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88F0F1-F0BD-2CA8-A89D-F4C01B4A0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820" y="1455609"/>
            <a:ext cx="3800177" cy="3518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03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60021" y="1184392"/>
            <a:ext cx="743221" cy="74322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0020" y="3597851"/>
            <a:ext cx="743221" cy="74322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143" y="135289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142" y="3766355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3142" y="606911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1540" y="1214631"/>
            <a:ext cx="581890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IN" sz="2000" dirty="0">
                <a:latin typeface="Black Ops One" panose="02000000000000000000" pitchFamily="2" charset="0"/>
              </a:rPr>
              <a:t>📌 Live Testing with User-Entered Tweets</a:t>
            </a:r>
            <a:endParaRPr lang="en-US" sz="2000" b="1" dirty="0">
              <a:solidFill>
                <a:prstClr val="black">
                  <a:lumMod val="85000"/>
                  <a:lumOff val="15000"/>
                </a:prstClr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558213" y="1682104"/>
            <a:ext cx="6240857" cy="1333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🚀 Ran the model on fresh, unseen tweets to check real-world performance.</a:t>
            </a:r>
          </a:p>
          <a:p>
            <a:pPr defTabSz="1097280">
              <a:lnSpc>
                <a:spcPts val="1000"/>
              </a:lnSpc>
            </a:pPr>
            <a:endParaRPr lang="en-IN" sz="14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🌋 Tweet: "There was an earthquake in Myanmar" → Predicted as </a:t>
            </a: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🚨 Disaster Tweet with 84.05% confidence. </a:t>
            </a:r>
          </a:p>
          <a:p>
            <a:pPr defTabSz="1097280">
              <a:lnSpc>
                <a:spcPts val="1000"/>
              </a:lnSpc>
            </a:pPr>
            <a:endParaRPr lang="en-IN" sz="14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🎉 Tweet: "it's an honour to be invited in President Trump's Birthday" → Predicted as </a:t>
            </a: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✅ Non-Disaster Tweet with 73.86% confidence.</a:t>
            </a:r>
            <a:endParaRPr lang="en-US" sz="192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756A8-A1CC-FCAE-753C-1F39BCC5A058}"/>
              </a:ext>
            </a:extLst>
          </p:cNvPr>
          <p:cNvSpPr txBox="1"/>
          <p:nvPr/>
        </p:nvSpPr>
        <p:spPr>
          <a:xfrm>
            <a:off x="56199" y="152018"/>
            <a:ext cx="14630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0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Real-Time Tweet Classification Performance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6CFAEE-7083-E0F3-29E6-A9DB3E889B3A}"/>
              </a:ext>
            </a:extLst>
          </p:cNvPr>
          <p:cNvSpPr txBox="1"/>
          <p:nvPr/>
        </p:nvSpPr>
        <p:spPr>
          <a:xfrm>
            <a:off x="1297286" y="3610275"/>
            <a:ext cx="65880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2400" dirty="0">
                <a:latin typeface="Black Ops One" panose="02000000000000000000" pitchFamily="2" charset="0"/>
              </a:rPr>
              <a:t>🧠 </a:t>
            </a:r>
            <a:r>
              <a:rPr lang="en-IN" sz="2000" dirty="0">
                <a:latin typeface="Black Ops One" panose="02000000000000000000" pitchFamily="2" charset="0"/>
              </a:rPr>
              <a:t>Boosted</a:t>
            </a:r>
            <a:r>
              <a:rPr lang="en-IN" sz="2400" dirty="0">
                <a:latin typeface="Black Ops One" panose="02000000000000000000" pitchFamily="2" charset="0"/>
              </a:rPr>
              <a:t> Accuracy with Rich Features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98B80-A2C5-00E4-B20A-844F67F7AC76}"/>
              </a:ext>
            </a:extLst>
          </p:cNvPr>
          <p:cNvSpPr txBox="1"/>
          <p:nvPr/>
        </p:nvSpPr>
        <p:spPr>
          <a:xfrm flipH="1">
            <a:off x="1570517" y="4142571"/>
            <a:ext cx="6066214" cy="12054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🧩 I enriched the classification by combining TF-IDF vectors with smart features like:</a:t>
            </a:r>
          </a:p>
          <a:p>
            <a:pPr defTabSz="1097280">
              <a:lnSpc>
                <a:spcPts val="1000"/>
              </a:lnSpc>
            </a:pPr>
            <a:endParaRPr lang="en-IN" sz="14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🧾 Tweet length</a:t>
            </a:r>
          </a:p>
          <a:p>
            <a:pPr lvl="1"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❤️ Sentiment score</a:t>
            </a:r>
          </a:p>
          <a:p>
            <a:pPr lvl="1"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🔢 Hashtag count</a:t>
            </a:r>
          </a:p>
          <a:p>
            <a:pPr lvl="1"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👤 Mentions (@) presence</a:t>
            </a:r>
            <a:endParaRPr lang="en-US" sz="192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E93114AD-06A0-B9EF-2EEA-2C42AF5C8156}"/>
              </a:ext>
            </a:extLst>
          </p:cNvPr>
          <p:cNvSpPr/>
          <p:nvPr/>
        </p:nvSpPr>
        <p:spPr>
          <a:xfrm>
            <a:off x="460020" y="5900611"/>
            <a:ext cx="743221" cy="74322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108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65584-F3D6-100F-8D4A-3BACBB62A75E}"/>
              </a:ext>
            </a:extLst>
          </p:cNvPr>
          <p:cNvSpPr txBox="1"/>
          <p:nvPr/>
        </p:nvSpPr>
        <p:spPr>
          <a:xfrm>
            <a:off x="643142" y="6069116"/>
            <a:ext cx="3879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US" sz="264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DF4DCB-DFA3-076F-66C3-02C24EE46673}"/>
              </a:ext>
            </a:extLst>
          </p:cNvPr>
          <p:cNvSpPr txBox="1"/>
          <p:nvPr/>
        </p:nvSpPr>
        <p:spPr>
          <a:xfrm>
            <a:off x="1297286" y="5895494"/>
            <a:ext cx="17761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97280"/>
            <a:r>
              <a:rPr lang="en-IN" sz="2400" dirty="0">
                <a:latin typeface="Black Ops One" panose="02000000000000000000" pitchFamily="2" charset="0"/>
              </a:rPr>
              <a:t>⚡ Results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Black Ops One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B39C5E-F74C-C35D-AD0F-57C2A65B5CA3}"/>
              </a:ext>
            </a:extLst>
          </p:cNvPr>
          <p:cNvSpPr txBox="1"/>
          <p:nvPr/>
        </p:nvSpPr>
        <p:spPr>
          <a:xfrm flipH="1">
            <a:off x="1570517" y="6410668"/>
            <a:ext cx="675590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Fast, consistent, and reliable predictions ✅</a:t>
            </a: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Acted as a </a:t>
            </a:r>
            <a:r>
              <a:rPr lang="en-I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 deployment simulation</a:t>
            </a: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showing strong performance </a:t>
            </a:r>
            <a:r>
              <a:rPr lang="en-I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outside the test set </a:t>
            </a: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🔍</a:t>
            </a:r>
          </a:p>
          <a:p>
            <a:pPr defTabSz="1097280"/>
            <a:endParaRPr lang="en-IN" sz="14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097280"/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model confidently handles real-world inputs — it's not just trained, it's ready to </a:t>
            </a:r>
            <a:r>
              <a:rPr lang="en-I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 </a:t>
            </a:r>
          </a:p>
          <a:p>
            <a:pPr defTabSz="1097280"/>
            <a:r>
              <a:rPr lang="en-I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 on live data!</a:t>
            </a:r>
            <a:r>
              <a:rPr lang="en-I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🎯📲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5B0EA98-0D99-E4E7-529C-B89C459E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372" y="785347"/>
            <a:ext cx="5698601" cy="5625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1FCA20-77EF-D565-4E83-A9C29C5B5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373" y="6551918"/>
            <a:ext cx="5698600" cy="1430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42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F7A00EA7-9D73-2BFB-8D3B-F7C926703619}"/>
              </a:ext>
            </a:extLst>
          </p:cNvPr>
          <p:cNvSpPr txBox="1"/>
          <p:nvPr/>
        </p:nvSpPr>
        <p:spPr>
          <a:xfrm rot="19843475">
            <a:off x="13599269" y="7601951"/>
            <a:ext cx="92878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160" b="1" i="0" u="none" strike="noStrike" kern="1200" cap="none" spc="3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ea"/>
                <a:sym typeface="+mn-lt"/>
              </a:rPr>
              <a:t>FRE!</a:t>
            </a:r>
            <a:endParaRPr kumimoji="1" lang="zh-TW" altLang="en-US" sz="2160" b="1" i="0" u="none" strike="noStrike" kern="1200" cap="none" spc="3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F0502020204030204"/>
              <a:cs typeface="+mn-ea"/>
              <a:sym typeface="+mn-l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14BB835-1B25-AA9F-84E0-1006DE23B967}"/>
              </a:ext>
            </a:extLst>
          </p:cNvPr>
          <p:cNvGrpSpPr/>
          <p:nvPr/>
        </p:nvGrpSpPr>
        <p:grpSpPr>
          <a:xfrm>
            <a:off x="1393202" y="6606684"/>
            <a:ext cx="5641734" cy="1097278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A4D9590-0627-2261-6F4C-5512000C05A1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7D27869-4D68-582F-88BE-568765D0D724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6649DFEC-E999-E7A6-890E-14997A23883A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C4A7C6-9C70-1FBA-B1CA-0D8A7079673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767B90-3602-6451-0064-23EFBB2701F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05</a:t>
              </a:r>
            </a:p>
          </p:txBody>
        </p:sp>
        <p:sp>
          <p:nvSpPr>
            <p:cNvPr id="81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EB8A3BE-59DC-04BA-E956-F2B2A287590C}"/>
                </a:ext>
              </a:extLst>
            </p:cNvPr>
            <p:cNvSpPr txBox="1"/>
            <p:nvPr/>
          </p:nvSpPr>
          <p:spPr>
            <a:xfrm flipH="1">
              <a:off x="2830082" y="2264539"/>
              <a:ext cx="3170728" cy="517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Neat pie chart showing prediction probabilities side-by-side 🍰.</a:t>
              </a:r>
            </a:p>
          </p:txBody>
        </p:sp>
        <p:sp>
          <p:nvSpPr>
            <p:cNvPr id="82" name=".01">
              <a:extLst>
                <a:ext uri="{FF2B5EF4-FFF2-40B4-BE49-F238E27FC236}">
                  <a16:creationId xmlns:a16="http://schemas.microsoft.com/office/drawing/2014/main" id="{41E9E006-4E54-350B-66B1-08FB5774A166}"/>
                </a:ext>
              </a:extLst>
            </p:cNvPr>
            <p:cNvSpPr txBox="1"/>
            <p:nvPr/>
          </p:nvSpPr>
          <p:spPr>
            <a:xfrm flipH="1">
              <a:off x="2838635" y="1956956"/>
              <a:ext cx="2827717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📈 Confidence Breakdown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7F3AAD-C668-4B1C-2264-E71C2894CD91}"/>
              </a:ext>
            </a:extLst>
          </p:cNvPr>
          <p:cNvGrpSpPr/>
          <p:nvPr/>
        </p:nvGrpSpPr>
        <p:grpSpPr>
          <a:xfrm>
            <a:off x="1389902" y="5520012"/>
            <a:ext cx="5641734" cy="1102952"/>
            <a:chOff x="1394555" y="1920270"/>
            <a:chExt cx="4701445" cy="919127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B95509-9926-FADA-3293-7EDE81679515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26C291-2138-E764-D9A5-B720C43A1F87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5" name="Right Triangle 64">
              <a:extLst>
                <a:ext uri="{FF2B5EF4-FFF2-40B4-BE49-F238E27FC236}">
                  <a16:creationId xmlns:a16="http://schemas.microsoft.com/office/drawing/2014/main" id="{DA743853-A749-C3D3-F8B5-7F47F3D98F3B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1874FD-4616-23CE-942B-C0DB29F27094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69E38F4-32B7-93E8-BC7B-F53E9F63C643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04</a:t>
              </a:r>
            </a:p>
          </p:txBody>
        </p:sp>
        <p:sp>
          <p:nvSpPr>
            <p:cNvPr id="68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410197C-CC1E-E05C-80EA-1C40FE50E9AF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8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One click clears results, double click clears tweet input too for a full reset 🧼✨.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9" name=".01">
              <a:extLst>
                <a:ext uri="{FF2B5EF4-FFF2-40B4-BE49-F238E27FC236}">
                  <a16:creationId xmlns:a16="http://schemas.microsoft.com/office/drawing/2014/main" id="{A910B2B4-7D1D-DA6F-4C9F-0F8853361C51}"/>
                </a:ext>
              </a:extLst>
            </p:cNvPr>
            <p:cNvSpPr txBox="1"/>
            <p:nvPr/>
          </p:nvSpPr>
          <p:spPr>
            <a:xfrm flipH="1">
              <a:off x="2832834" y="2031221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🧹 Reset All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1AD305-90A2-9139-3373-4D6288F60D7D}"/>
              </a:ext>
            </a:extLst>
          </p:cNvPr>
          <p:cNvGrpSpPr/>
          <p:nvPr/>
        </p:nvGrpSpPr>
        <p:grpSpPr>
          <a:xfrm>
            <a:off x="1393202" y="4433336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167BDA-B5A3-32BC-91BB-A71A47E561A3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133D9C-2AD8-B805-30CB-71EC3068F238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6574EA63-52C4-D4A9-B853-8335BC71CC6A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E8114A-06C3-E4C0-BE5F-0A1ABF253E6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26E2E8-355D-AA00-77E9-B276E24EB097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03</a:t>
              </a:r>
            </a:p>
          </p:txBody>
        </p:sp>
        <p:sp>
          <p:nvSpPr>
            <p:cNvPr id="6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6DAAA34-4CB5-A421-1C81-91F1D8054E1C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458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One click analyzes the tweet, predicts category, shows confidence % and mood 🎯.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1" name=".01">
              <a:extLst>
                <a:ext uri="{FF2B5EF4-FFF2-40B4-BE49-F238E27FC236}">
                  <a16:creationId xmlns:a16="http://schemas.microsoft.com/office/drawing/2014/main" id="{4E0D8E95-3F93-6D55-BFC7-DCD24245270B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🔍 Predict Button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DB8874-EC20-7FBC-F194-CC5D737A2408}"/>
              </a:ext>
            </a:extLst>
          </p:cNvPr>
          <p:cNvGrpSpPr/>
          <p:nvPr/>
        </p:nvGrpSpPr>
        <p:grpSpPr>
          <a:xfrm>
            <a:off x="1393202" y="3346657"/>
            <a:ext cx="5641734" cy="1101794"/>
            <a:chOff x="1394555" y="1920272"/>
            <a:chExt cx="4701445" cy="91816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18D25E-51E9-15A0-CBB1-EA11C607C536}"/>
                </a:ext>
              </a:extLst>
            </p:cNvPr>
            <p:cNvSpPr/>
            <p:nvPr/>
          </p:nvSpPr>
          <p:spPr>
            <a:xfrm>
              <a:off x="1524000" y="1920272"/>
              <a:ext cx="4572000" cy="914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1F9CEE4-C14B-29E6-8EF1-99E014B0EE6D}"/>
                </a:ext>
              </a:extLst>
            </p:cNvPr>
            <p:cNvSpPr/>
            <p:nvPr/>
          </p:nvSpPr>
          <p:spPr>
            <a:xfrm rot="16200000" flipV="1">
              <a:off x="1648889" y="1848818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7BC5F1B3-7066-AAE0-02AA-D20940545623}"/>
                </a:ext>
              </a:extLst>
            </p:cNvPr>
            <p:cNvSpPr/>
            <p:nvPr/>
          </p:nvSpPr>
          <p:spPr>
            <a:xfrm flipH="1" flipV="1">
              <a:off x="1394555" y="2651791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6A9488-4A69-7FB5-42EC-E5F1915C29FA}"/>
                </a:ext>
              </a:extLst>
            </p:cNvPr>
            <p:cNvSpPr txBox="1"/>
            <p:nvPr/>
          </p:nvSpPr>
          <p:spPr>
            <a:xfrm>
              <a:off x="1416222" y="2238971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57D628-5058-C5E4-0042-742A1A20FBC1}"/>
                </a:ext>
              </a:extLst>
            </p:cNvPr>
            <p:cNvSpPr txBox="1"/>
            <p:nvPr/>
          </p:nvSpPr>
          <p:spPr>
            <a:xfrm>
              <a:off x="1872713" y="2177415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02</a:t>
              </a:r>
            </a:p>
          </p:txBody>
        </p:sp>
        <p:sp>
          <p:nvSpPr>
            <p:cNvPr id="4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C7B39306-C815-F653-C161-DB72DF313427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Enter your own tweet or click an example to auto-fill instantly 🚀.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1" name=".01">
              <a:extLst>
                <a:ext uri="{FF2B5EF4-FFF2-40B4-BE49-F238E27FC236}">
                  <a16:creationId xmlns:a16="http://schemas.microsoft.com/office/drawing/2014/main" id="{0585FE12-82B5-8A95-22ED-93A8B1BAAA39}"/>
                </a:ext>
              </a:extLst>
            </p:cNvPr>
            <p:cNvSpPr txBox="1"/>
            <p:nvPr/>
          </p:nvSpPr>
          <p:spPr>
            <a:xfrm flipH="1">
              <a:off x="2832834" y="2031299"/>
              <a:ext cx="3075378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✍️ Live Input or Example Tweets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lack Ops One" panose="02000000000000000000" pitchFamily="2" charset="0"/>
                <a:ea typeface="Roboto Medium"/>
                <a:sym typeface="Roboto Medium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634957-FF92-AD96-627E-47E11E4CA5D7}"/>
              </a:ext>
            </a:extLst>
          </p:cNvPr>
          <p:cNvGrpSpPr/>
          <p:nvPr/>
        </p:nvGrpSpPr>
        <p:grpSpPr>
          <a:xfrm>
            <a:off x="1393202" y="2259982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AF2327-6656-C978-2ECF-E8C855AE3588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EDC67B-32E4-1B8B-2AE6-80CC3CFC9F09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6538742F-28A6-D00E-886B-A09870ABF7A4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7FD927-3B29-118C-6ED3-3F21839A8144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609B8-46E3-E16D-714A-0161A0749802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01</a:t>
              </a:r>
            </a:p>
          </p:txBody>
        </p:sp>
        <p:sp>
          <p:nvSpPr>
            <p:cNvPr id="2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B31387DB-B5D5-3DFB-A515-699C3FACE7A4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Built a clean, easy-to-use app to classify tweets as 🚨 Disaster or ✅ Non-Disaster.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30" name=".01">
              <a:extLst>
                <a:ext uri="{FF2B5EF4-FFF2-40B4-BE49-F238E27FC236}">
                  <a16:creationId xmlns:a16="http://schemas.microsoft.com/office/drawing/2014/main" id="{083A5597-6EB0-2ECA-9A41-7CE87EF43650}"/>
                </a:ext>
              </a:extLst>
            </p:cNvPr>
            <p:cNvSpPr txBox="1"/>
            <p:nvPr/>
          </p:nvSpPr>
          <p:spPr>
            <a:xfrm flipH="1">
              <a:off x="2832834" y="2031299"/>
              <a:ext cx="2698860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🌪️ Disaster Tweet Detector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2FB6E8-8657-B438-F031-49CA728C0AD0}"/>
              </a:ext>
            </a:extLst>
          </p:cNvPr>
          <p:cNvGrpSpPr/>
          <p:nvPr/>
        </p:nvGrpSpPr>
        <p:grpSpPr>
          <a:xfrm>
            <a:off x="7513377" y="6606688"/>
            <a:ext cx="5729856" cy="1101798"/>
            <a:chOff x="1394555" y="1920270"/>
            <a:chExt cx="4774880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A56DD6-37AA-FCFA-A2AC-C5C54CB02B01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85E3C8-542B-6DAE-F807-2211AFC24A2B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F15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B360FED3-5C0E-85F5-DD87-48DBC2A3C494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E2DCA-71EB-1CBD-FFD3-A155D4E2B9B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27D82-7C90-58F7-A943-3AB76499564C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10</a:t>
              </a:r>
            </a:p>
          </p:txBody>
        </p:sp>
        <p:sp>
          <p:nvSpPr>
            <p:cNvPr id="1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7440DA6C-E352-E936-9151-B0BA943B60C8}"/>
                </a:ext>
              </a:extLst>
            </p:cNvPr>
            <p:cNvSpPr txBox="1"/>
            <p:nvPr/>
          </p:nvSpPr>
          <p:spPr>
            <a:xfrm flipH="1">
              <a:off x="2847197" y="2321359"/>
              <a:ext cx="332223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Logistic Regression model trained on TF-IDF + smart features like sentiment, length, hashtags, mentions 🔥.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12" name=".01">
              <a:extLst>
                <a:ext uri="{FF2B5EF4-FFF2-40B4-BE49-F238E27FC236}">
                  <a16:creationId xmlns:a16="http://schemas.microsoft.com/office/drawing/2014/main" id="{EE7286CF-6EEC-C329-9725-92CE722CEB48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🚀 Real-World Ready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79E26A-8DEA-A6C7-8D52-2177AD1E9F2E}"/>
              </a:ext>
            </a:extLst>
          </p:cNvPr>
          <p:cNvGrpSpPr/>
          <p:nvPr/>
        </p:nvGrpSpPr>
        <p:grpSpPr>
          <a:xfrm>
            <a:off x="7510077" y="5520013"/>
            <a:ext cx="5641734" cy="1101798"/>
            <a:chOff x="1394555" y="1920270"/>
            <a:chExt cx="4701445" cy="918165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3F85F9-A085-3909-563C-F0F95AE002B5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7F483-C860-2D53-C8D9-D87735387E8E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CB8989FE-6A63-07D9-B811-B7714A043388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E82AED-5A4C-007D-83FE-125ED4E15C5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2616FA-B42A-90F5-92A2-6C87716A3BA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09</a:t>
              </a:r>
            </a:p>
          </p:txBody>
        </p:sp>
        <p:sp>
          <p:nvSpPr>
            <p:cNvPr id="1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4C2B60C-1C77-6AD5-A524-A53699453D98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Prediction, visualization, and reset all work instantly without weird reloads 🚀.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20" name=".01">
              <a:extLst>
                <a:ext uri="{FF2B5EF4-FFF2-40B4-BE49-F238E27FC236}">
                  <a16:creationId xmlns:a16="http://schemas.microsoft.com/office/drawing/2014/main" id="{E33BA28F-A5FF-8179-638A-A1655BBF450A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3028390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🤖 Powered By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9ED321-FFE7-AD4C-60EC-9C07CBDA02BC}"/>
              </a:ext>
            </a:extLst>
          </p:cNvPr>
          <p:cNvGrpSpPr/>
          <p:nvPr/>
        </p:nvGrpSpPr>
        <p:grpSpPr>
          <a:xfrm>
            <a:off x="7513377" y="4433336"/>
            <a:ext cx="5641734" cy="1104497"/>
            <a:chOff x="1394555" y="1920270"/>
            <a:chExt cx="4701445" cy="920414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FA32F0-7466-0698-3BAF-A8BB9D0B66A0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D58334-2497-DBF0-4FF5-60D85CE66B82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359AA744-6A8C-3C5A-81F5-00FA3279B94B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9344BF-7DDE-7AC2-3EF6-51FAD6575E2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447CA6-5631-272B-917D-DA0B5CD6F343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08</a:t>
              </a:r>
            </a:p>
          </p:txBody>
        </p:sp>
        <p:sp>
          <p:nvSpPr>
            <p:cNvPr id="4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A8CD3D5D-E0CF-CB22-2B28-F2A0A57771D3}"/>
                </a:ext>
              </a:extLst>
            </p:cNvPr>
            <p:cNvSpPr txBox="1"/>
            <p:nvPr/>
          </p:nvSpPr>
          <p:spPr>
            <a:xfrm flipH="1">
              <a:off x="2832832" y="2323608"/>
              <a:ext cx="317072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1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Save your tweet analysis as a CSV with just one click 📥.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50" name=".01">
              <a:extLst>
                <a:ext uri="{FF2B5EF4-FFF2-40B4-BE49-F238E27FC236}">
                  <a16:creationId xmlns:a16="http://schemas.microsoft.com/office/drawing/2014/main" id="{ACCAD2EA-C63B-A170-E5C4-5303929C6F17}"/>
                </a:ext>
              </a:extLst>
            </p:cNvPr>
            <p:cNvSpPr txBox="1"/>
            <p:nvPr/>
          </p:nvSpPr>
          <p:spPr>
            <a:xfrm flipH="1">
              <a:off x="2832834" y="1953045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⚡ Fast &amp; Smooth UX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4B7220-5509-88A0-F739-B3A90F53964B}"/>
              </a:ext>
            </a:extLst>
          </p:cNvPr>
          <p:cNvGrpSpPr/>
          <p:nvPr/>
        </p:nvGrpSpPr>
        <p:grpSpPr>
          <a:xfrm>
            <a:off x="7513377" y="3346659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31482A-AB09-C1F3-A335-5C06DA22F7BE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E3A7831-643D-9C7E-54EE-8C9A6A61EB2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2757903E-3B4D-466E-057E-8D7A45ACC211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954C9D-C048-A386-E2C8-319A6612C8C6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B49323-69D8-F2B7-0F67-9A618BD217C5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07</a:t>
              </a:r>
            </a:p>
          </p:txBody>
        </p:sp>
        <p:sp>
          <p:nvSpPr>
            <p:cNvPr id="57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D3CFDD5-5475-6A92-4D7E-6D971A106AC0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422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 b="1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Segmented session durations into deciles, revealing patterns in data usage.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58" name=".01">
              <a:extLst>
                <a:ext uri="{FF2B5EF4-FFF2-40B4-BE49-F238E27FC236}">
                  <a16:creationId xmlns:a16="http://schemas.microsoft.com/office/drawing/2014/main" id="{A86B7CD3-A4F0-AD38-1E75-8A23E08C1D19}"/>
                </a:ext>
              </a:extLst>
            </p:cNvPr>
            <p:cNvSpPr txBox="1"/>
            <p:nvPr/>
          </p:nvSpPr>
          <p:spPr>
            <a:xfrm flipH="1">
              <a:off x="2832834" y="2031219"/>
              <a:ext cx="2784443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⬇️ Download Prediction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BEC132-4B6A-F4A4-3AD3-FB5D7B1AA81B}"/>
              </a:ext>
            </a:extLst>
          </p:cNvPr>
          <p:cNvGrpSpPr/>
          <p:nvPr/>
        </p:nvGrpSpPr>
        <p:grpSpPr>
          <a:xfrm>
            <a:off x="7513377" y="2259981"/>
            <a:ext cx="564173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AFF42C-78DA-4BF7-49CE-8F22B1DCE259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8593EB-6F19-AC6A-4F08-508D3253514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3" name="Right Triangle 82">
              <a:extLst>
                <a:ext uri="{FF2B5EF4-FFF2-40B4-BE49-F238E27FC236}">
                  <a16:creationId xmlns:a16="http://schemas.microsoft.com/office/drawing/2014/main" id="{5650153E-1EE7-2D94-1FFC-093EFE70DD35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10EAB29-9D4F-E621-D261-5D0C270A3F03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2DC1C3-C685-0DA9-0D9C-45671F41F976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06</a:t>
              </a:r>
            </a:p>
          </p:txBody>
        </p:sp>
        <p:sp>
          <p:nvSpPr>
            <p:cNvPr id="9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FE3BDEC-5137-E8A0-15BB-5502C6EC44E2}"/>
                </a:ext>
              </a:extLst>
            </p:cNvPr>
            <p:cNvSpPr txBox="1"/>
            <p:nvPr/>
          </p:nvSpPr>
          <p:spPr>
            <a:xfrm flipH="1">
              <a:off x="2832832" y="2295523"/>
              <a:ext cx="3263168" cy="457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Extra insights like sentiment, length, hashtag count, mentions, and emoji use 🧠.</a:t>
              </a:r>
            </a:p>
          </p:txBody>
        </p:sp>
        <p:sp>
          <p:nvSpPr>
            <p:cNvPr id="95" name=".01">
              <a:extLst>
                <a:ext uri="{FF2B5EF4-FFF2-40B4-BE49-F238E27FC236}">
                  <a16:creationId xmlns:a16="http://schemas.microsoft.com/office/drawing/2014/main" id="{1F43E403-1F9E-D17C-778E-B3169316034B}"/>
                </a:ext>
              </a:extLst>
            </p:cNvPr>
            <p:cNvSpPr txBox="1"/>
            <p:nvPr/>
          </p:nvSpPr>
          <p:spPr>
            <a:xfrm flipH="1">
              <a:off x="2832834" y="1932409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📊 Tweet Analysis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E1E4BFF-1C89-658E-B8C7-2C37A877B7A7}"/>
              </a:ext>
            </a:extLst>
          </p:cNvPr>
          <p:cNvSpPr txBox="1"/>
          <p:nvPr/>
        </p:nvSpPr>
        <p:spPr>
          <a:xfrm>
            <a:off x="161366" y="101167"/>
            <a:ext cx="14411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Roboto"/>
                <a:cs typeface="+mn-cs"/>
              </a:rPr>
              <a:t>🚀 Disaster Tweet Detector — Streamlit App Overview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Roboto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99B1B-2BB2-4808-518A-B1374431F093}"/>
              </a:ext>
            </a:extLst>
          </p:cNvPr>
          <p:cNvSpPr txBox="1"/>
          <p:nvPr/>
        </p:nvSpPr>
        <p:spPr>
          <a:xfrm>
            <a:off x="161366" y="842186"/>
            <a:ext cx="14411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/>
              <a:t>🔗 </a:t>
            </a:r>
            <a:r>
              <a:rPr lang="en-IN" sz="3200" b="1" dirty="0"/>
              <a:t>Live App:</a:t>
            </a:r>
            <a:r>
              <a:rPr lang="en-IN" sz="3200" dirty="0"/>
              <a:t> </a:t>
            </a:r>
            <a:r>
              <a:rPr lang="en-IN" sz="3200" dirty="0">
                <a:hlinkClick r:id="rId3"/>
              </a:rPr>
              <a:t>Disaster Tweet Detector </a:t>
            </a:r>
            <a:r>
              <a:rPr lang="en-IN" sz="3200" dirty="0"/>
              <a:t>🚨🧠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/>
              <a:t>🎥 </a:t>
            </a:r>
            <a:r>
              <a:rPr lang="en-IN" sz="3200" b="1" dirty="0"/>
              <a:t>All About My Streamlit App:</a:t>
            </a:r>
            <a:r>
              <a:rPr lang="en-IN" sz="3200" dirty="0"/>
              <a:t> </a:t>
            </a:r>
            <a:r>
              <a:rPr lang="en-IN" sz="3200" dirty="0">
                <a:hlinkClick r:id="rId4"/>
              </a:rPr>
              <a:t>Click to Watch (CTRL + Click)</a:t>
            </a:r>
            <a:r>
              <a:rPr lang="en-IN" sz="3200" dirty="0"/>
              <a:t>▶️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3339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DC3E8BB3-8498-A999-47F1-D20874076859}"/>
              </a:ext>
            </a:extLst>
          </p:cNvPr>
          <p:cNvGrpSpPr/>
          <p:nvPr/>
        </p:nvGrpSpPr>
        <p:grpSpPr>
          <a:xfrm>
            <a:off x="9205659" y="1534914"/>
            <a:ext cx="4947627" cy="874032"/>
            <a:chOff x="5871519" y="1728863"/>
            <a:chExt cx="5497363" cy="971146"/>
          </a:xfrm>
        </p:grpSpPr>
        <p:sp>
          <p:nvSpPr>
            <p:cNvPr id="40" name="Google Shape;626;p23">
              <a:extLst>
                <a:ext uri="{FF2B5EF4-FFF2-40B4-BE49-F238E27FC236}">
                  <a16:creationId xmlns:a16="http://schemas.microsoft.com/office/drawing/2014/main" id="{122AAA3F-054C-9425-07F4-15B95B39C2D9}"/>
                </a:ext>
              </a:extLst>
            </p:cNvPr>
            <p:cNvSpPr/>
            <p:nvPr/>
          </p:nvSpPr>
          <p:spPr>
            <a:xfrm>
              <a:off x="5871519" y="1813275"/>
              <a:ext cx="923886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01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97249F-A6C9-CB44-DB0A-A3CB943634B2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653587"/>
              <a:ext cx="5035421" cy="0"/>
            </a:xfrm>
            <a:prstGeom prst="line">
              <a:avLst/>
            </a:prstGeom>
            <a:ln w="9525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CA91B26-596A-C643-1B24-14C01506547F}"/>
                </a:ext>
              </a:extLst>
            </p:cNvPr>
            <p:cNvSpPr txBox="1"/>
            <p:nvPr/>
          </p:nvSpPr>
          <p:spPr>
            <a:xfrm>
              <a:off x="6969051" y="1728863"/>
              <a:ext cx="4399831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>
                  <a:solidFill>
                    <a:srgbClr val="02BBD6"/>
                  </a:solidFill>
                </a:rPr>
                <a:t>🔵</a:t>
              </a:r>
              <a:r>
                <a:rPr lang="en-IN" sz="1600" dirty="0"/>
                <a:t> </a:t>
              </a:r>
              <a:r>
                <a:rPr lang="en-IN" sz="1600" b="1" dirty="0">
                  <a:solidFill>
                    <a:srgbClr val="02BBD6"/>
                  </a:solidFill>
                  <a:latin typeface="Lora" pitchFamily="2" charset="0"/>
                </a:rPr>
                <a:t>Centralized Layout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Every button, example, &amp; output is thoughtfully center-aligned for a clean, professional look 🎯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3C3CBF-2C3D-6CED-BB76-4BB7AB8AC5C7}"/>
              </a:ext>
            </a:extLst>
          </p:cNvPr>
          <p:cNvGrpSpPr/>
          <p:nvPr/>
        </p:nvGrpSpPr>
        <p:grpSpPr>
          <a:xfrm>
            <a:off x="9205659" y="3047144"/>
            <a:ext cx="4947631" cy="852945"/>
            <a:chOff x="5871519" y="1608853"/>
            <a:chExt cx="5497363" cy="947716"/>
          </a:xfrm>
        </p:grpSpPr>
        <p:sp>
          <p:nvSpPr>
            <p:cNvPr id="55" name="Google Shape;626;p23">
              <a:extLst>
                <a:ext uri="{FF2B5EF4-FFF2-40B4-BE49-F238E27FC236}">
                  <a16:creationId xmlns:a16="http://schemas.microsoft.com/office/drawing/2014/main" id="{2DBC746F-968B-01B6-22FC-1291822207B0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02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6B6CA9E-0C0D-A854-30C8-AAABB877042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073" y="2522100"/>
              <a:ext cx="5119809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4B687C-FEF0-B8EE-B8F3-CA52CCB840D9}"/>
                </a:ext>
              </a:extLst>
            </p:cNvPr>
            <p:cNvSpPr txBox="1"/>
            <p:nvPr/>
          </p:nvSpPr>
          <p:spPr>
            <a:xfrm>
              <a:off x="6969051" y="1608853"/>
              <a:ext cx="4399831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>
                  <a:solidFill>
                    <a:srgbClr val="008881"/>
                  </a:solidFill>
                </a:rPr>
                <a:t>🟠 </a:t>
              </a:r>
              <a:r>
                <a:rPr lang="en-IN" sz="1600" b="1" dirty="0">
                  <a:solidFill>
                    <a:srgbClr val="008881"/>
                  </a:solidFill>
                  <a:latin typeface="Lora" pitchFamily="2" charset="0"/>
                </a:rPr>
                <a:t>Instant Example Loading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Example tweets load immediately into the input box without refreshing the page. ⚡</a:t>
              </a: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4144AD-A238-44B4-7B84-A53B4ED3A67E}"/>
              </a:ext>
            </a:extLst>
          </p:cNvPr>
          <p:cNvGrpSpPr/>
          <p:nvPr/>
        </p:nvGrpSpPr>
        <p:grpSpPr>
          <a:xfrm>
            <a:off x="9205659" y="4681043"/>
            <a:ext cx="5057059" cy="852945"/>
            <a:chOff x="5871519" y="1608853"/>
            <a:chExt cx="5618954" cy="947716"/>
          </a:xfrm>
        </p:grpSpPr>
        <p:sp>
          <p:nvSpPr>
            <p:cNvPr id="59" name="Google Shape;626;p23">
              <a:extLst>
                <a:ext uri="{FF2B5EF4-FFF2-40B4-BE49-F238E27FC236}">
                  <a16:creationId xmlns:a16="http://schemas.microsoft.com/office/drawing/2014/main" id="{B9185C93-C000-A93B-5869-A00002146509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03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A525F3-C695-A05E-1425-66DC3B9B7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157012" cy="0"/>
            </a:xfrm>
            <a:prstGeom prst="line">
              <a:avLst/>
            </a:prstGeom>
            <a:ln w="9525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F372839-0881-E3B8-5FDD-23B01866D51B}"/>
                </a:ext>
              </a:extLst>
            </p:cNvPr>
            <p:cNvSpPr txBox="1"/>
            <p:nvPr/>
          </p:nvSpPr>
          <p:spPr>
            <a:xfrm>
              <a:off x="6969051" y="1608853"/>
              <a:ext cx="4521422" cy="87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/>
                <a:t>🟣 </a:t>
              </a:r>
              <a:r>
                <a:rPr lang="en-IN" sz="1600" b="1" dirty="0">
                  <a:solidFill>
                    <a:srgbClr val="5151AB"/>
                  </a:solidFill>
                  <a:latin typeface="Lora" pitchFamily="2" charset="0"/>
                </a:rPr>
                <a:t>Consistent Design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Matching boxed sections for prediction, analysis &amp; pie charts keep the UI smooth &amp; intuitive. 🎨</a:t>
              </a: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D09D5AC-0981-01D2-3B4E-BA2A2168FC9F}"/>
              </a:ext>
            </a:extLst>
          </p:cNvPr>
          <p:cNvGrpSpPr/>
          <p:nvPr/>
        </p:nvGrpSpPr>
        <p:grpSpPr>
          <a:xfrm>
            <a:off x="9205659" y="6442446"/>
            <a:ext cx="5193743" cy="852944"/>
            <a:chOff x="5871519" y="1608854"/>
            <a:chExt cx="5770826" cy="947715"/>
          </a:xfrm>
        </p:grpSpPr>
        <p:sp>
          <p:nvSpPr>
            <p:cNvPr id="63" name="Google Shape;626;p23">
              <a:extLst>
                <a:ext uri="{FF2B5EF4-FFF2-40B4-BE49-F238E27FC236}">
                  <a16:creationId xmlns:a16="http://schemas.microsoft.com/office/drawing/2014/main" id="{A2B37E1D-892B-FDC8-1845-400628A60061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04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13312" name="Straight Connector 13311">
              <a:extLst>
                <a:ext uri="{FF2B5EF4-FFF2-40B4-BE49-F238E27FC236}">
                  <a16:creationId xmlns:a16="http://schemas.microsoft.com/office/drawing/2014/main" id="{5BD71DE2-17B0-A963-B856-74869E27F64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157013" cy="0"/>
            </a:xfrm>
            <a:prstGeom prst="line">
              <a:avLst/>
            </a:prstGeom>
            <a:ln w="9525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13" name="TextBox 13312">
              <a:extLst>
                <a:ext uri="{FF2B5EF4-FFF2-40B4-BE49-F238E27FC236}">
                  <a16:creationId xmlns:a16="http://schemas.microsoft.com/office/drawing/2014/main" id="{DEA2B05C-9DA7-1A46-31BB-0997EECEBDDA}"/>
                </a:ext>
              </a:extLst>
            </p:cNvPr>
            <p:cNvSpPr txBox="1"/>
            <p:nvPr/>
          </p:nvSpPr>
          <p:spPr>
            <a:xfrm>
              <a:off x="6969051" y="1608854"/>
              <a:ext cx="4673294" cy="881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78B832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Data Insertion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Used a MERGE statement to insert or update user scores based on the existing records in the table.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13328" name="TextBox 13327">
            <a:extLst>
              <a:ext uri="{FF2B5EF4-FFF2-40B4-BE49-F238E27FC236}">
                <a16:creationId xmlns:a16="http://schemas.microsoft.com/office/drawing/2014/main" id="{EB6AA1C7-6E3B-25B6-7097-5030BBF31980}"/>
              </a:ext>
            </a:extLst>
          </p:cNvPr>
          <p:cNvSpPr txBox="1"/>
          <p:nvPr/>
        </p:nvSpPr>
        <p:spPr>
          <a:xfrm>
            <a:off x="0" y="-50099"/>
            <a:ext cx="14630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🎨 Sleek &amp; User-Friendly Streamlit Interface for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Real-Time Tweet Analysis</a:t>
            </a:r>
            <a:endParaRPr kumimoji="0" lang="lt-LT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7D867-305E-6AB1-880F-0C5ED1D84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0" t="5098" r="25541" b="8554"/>
          <a:stretch/>
        </p:blipFill>
        <p:spPr>
          <a:xfrm>
            <a:off x="4647302" y="972974"/>
            <a:ext cx="4229954" cy="7106019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E048C-429B-8309-4582-4041F27B6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1" t="5609" r="25260" b="8249"/>
          <a:stretch/>
        </p:blipFill>
        <p:spPr>
          <a:xfrm>
            <a:off x="204394" y="978945"/>
            <a:ext cx="4249272" cy="708929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89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8E42D81-1BA8-4384-9BE3-4CEA45ABBD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084"/>
          <a:stretch/>
        </p:blipFill>
        <p:spPr>
          <a:xfrm>
            <a:off x="7618" y="-1"/>
            <a:ext cx="14573259" cy="5748185"/>
          </a:xfrm>
        </p:spPr>
      </p:pic>
      <p:sp>
        <p:nvSpPr>
          <p:cNvPr id="3" name="Freeform 13"/>
          <p:cNvSpPr>
            <a:spLocks/>
          </p:cNvSpPr>
          <p:nvPr/>
        </p:nvSpPr>
        <p:spPr bwMode="auto">
          <a:xfrm>
            <a:off x="9989473" y="2123382"/>
            <a:ext cx="4633309" cy="3767599"/>
          </a:xfrm>
          <a:custGeom>
            <a:avLst/>
            <a:gdLst>
              <a:gd name="T0" fmla="*/ 610 w 610"/>
              <a:gd name="T1" fmla="*/ 0 h 910"/>
              <a:gd name="T2" fmla="*/ 13 w 610"/>
              <a:gd name="T3" fmla="*/ 909 h 910"/>
              <a:gd name="T4" fmla="*/ 0 w 610"/>
              <a:gd name="T5" fmla="*/ 909 h 910"/>
              <a:gd name="T6" fmla="*/ 29 w 610"/>
              <a:gd name="T7" fmla="*/ 910 h 910"/>
              <a:gd name="T8" fmla="*/ 610 w 610"/>
              <a:gd name="T9" fmla="*/ 379 h 910"/>
              <a:gd name="T10" fmla="*/ 610 w 610"/>
              <a:gd name="T11" fmla="*/ 0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0" h="910">
                <a:moveTo>
                  <a:pt x="610" y="0"/>
                </a:moveTo>
                <a:cubicBezTo>
                  <a:pt x="553" y="185"/>
                  <a:pt x="315" y="909"/>
                  <a:pt x="13" y="909"/>
                </a:cubicBezTo>
                <a:cubicBezTo>
                  <a:pt x="8" y="909"/>
                  <a:pt x="4" y="909"/>
                  <a:pt x="0" y="909"/>
                </a:cubicBezTo>
                <a:cubicBezTo>
                  <a:pt x="9" y="910"/>
                  <a:pt x="19" y="910"/>
                  <a:pt x="29" y="910"/>
                </a:cubicBezTo>
                <a:cubicBezTo>
                  <a:pt x="335" y="910"/>
                  <a:pt x="553" y="499"/>
                  <a:pt x="610" y="379"/>
                </a:cubicBezTo>
                <a:cubicBezTo>
                  <a:pt x="610" y="0"/>
                  <a:pt x="610" y="0"/>
                  <a:pt x="610" y="0"/>
                </a:cubicBezTo>
              </a:path>
            </a:pathLst>
          </a:custGeom>
          <a:gradFill>
            <a:gsLst>
              <a:gs pos="1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108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14"/>
          <p:cNvSpPr>
            <a:spLocks/>
          </p:cNvSpPr>
          <p:nvPr/>
        </p:nvSpPr>
        <p:spPr bwMode="auto">
          <a:xfrm>
            <a:off x="7634247" y="4083280"/>
            <a:ext cx="6988535" cy="3672362"/>
          </a:xfrm>
          <a:custGeom>
            <a:avLst/>
            <a:gdLst>
              <a:gd name="T0" fmla="*/ 302 w 920"/>
              <a:gd name="T1" fmla="*/ 525 h 887"/>
              <a:gd name="T2" fmla="*/ 0 w 920"/>
              <a:gd name="T3" fmla="*/ 371 h 887"/>
              <a:gd name="T4" fmla="*/ 920 w 920"/>
              <a:gd name="T5" fmla="*/ 162 h 887"/>
              <a:gd name="T6" fmla="*/ 920 w 920"/>
              <a:gd name="T7" fmla="*/ 0 h 887"/>
              <a:gd name="T8" fmla="*/ 302 w 920"/>
              <a:gd name="T9" fmla="*/ 525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0" h="887">
                <a:moveTo>
                  <a:pt x="302" y="525"/>
                </a:moveTo>
                <a:cubicBezTo>
                  <a:pt x="190" y="513"/>
                  <a:pt x="92" y="453"/>
                  <a:pt x="0" y="371"/>
                </a:cubicBezTo>
                <a:cubicBezTo>
                  <a:pt x="492" y="887"/>
                  <a:pt x="801" y="363"/>
                  <a:pt x="920" y="162"/>
                </a:cubicBezTo>
                <a:cubicBezTo>
                  <a:pt x="920" y="0"/>
                  <a:pt x="920" y="0"/>
                  <a:pt x="920" y="0"/>
                </a:cubicBezTo>
                <a:cubicBezTo>
                  <a:pt x="858" y="130"/>
                  <a:pt x="626" y="561"/>
                  <a:pt x="302" y="525"/>
                </a:cubicBezTo>
                <a:close/>
              </a:path>
            </a:pathLst>
          </a:custGeom>
          <a:gradFill>
            <a:gsLst>
              <a:gs pos="1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108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15"/>
          <p:cNvSpPr>
            <a:spLocks/>
          </p:cNvSpPr>
          <p:nvPr/>
        </p:nvSpPr>
        <p:spPr bwMode="auto">
          <a:xfrm>
            <a:off x="-7619" y="2993517"/>
            <a:ext cx="7368533" cy="2542844"/>
          </a:xfrm>
          <a:custGeom>
            <a:avLst/>
            <a:gdLst>
              <a:gd name="T0" fmla="*/ 340 w 970"/>
              <a:gd name="T1" fmla="*/ 35 h 614"/>
              <a:gd name="T2" fmla="*/ 0 w 970"/>
              <a:gd name="T3" fmla="*/ 58 h 614"/>
              <a:gd name="T4" fmla="*/ 0 w 970"/>
              <a:gd name="T5" fmla="*/ 210 h 614"/>
              <a:gd name="T6" fmla="*/ 970 w 970"/>
              <a:gd name="T7" fmla="*/ 614 h 614"/>
              <a:gd name="T8" fmla="*/ 340 w 970"/>
              <a:gd name="T9" fmla="*/ 35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614">
                <a:moveTo>
                  <a:pt x="340" y="35"/>
                </a:moveTo>
                <a:cubicBezTo>
                  <a:pt x="242" y="0"/>
                  <a:pt x="108" y="1"/>
                  <a:pt x="0" y="58"/>
                </a:cubicBezTo>
                <a:cubicBezTo>
                  <a:pt x="0" y="210"/>
                  <a:pt x="0" y="210"/>
                  <a:pt x="0" y="210"/>
                </a:cubicBezTo>
                <a:cubicBezTo>
                  <a:pt x="206" y="56"/>
                  <a:pt x="432" y="51"/>
                  <a:pt x="970" y="614"/>
                </a:cubicBezTo>
                <a:cubicBezTo>
                  <a:pt x="768" y="403"/>
                  <a:pt x="583" y="123"/>
                  <a:pt x="340" y="35"/>
                </a:cubicBezTo>
                <a:close/>
              </a:path>
            </a:pathLst>
          </a:custGeom>
          <a:gradFill>
            <a:gsLst>
              <a:gs pos="1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54857" tIns="27428" rIns="54857" bIns="27428" numCol="1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108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190" y="5303997"/>
            <a:ext cx="5594457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/>
            <a:r>
              <a:rPr lang="fr-FR" sz="5760" b="1" dirty="0">
                <a:solidFill>
                  <a:prstClr val="black">
                    <a:lumMod val="85000"/>
                    <a:lumOff val="15000"/>
                  </a:prstClr>
                </a:solidFill>
                <a:latin typeface="Cinzel Black" panose="00000A00000000000000" pitchFamily="2" charset="0"/>
                <a:ea typeface="Open Sans" panose="020B0606030504020204" pitchFamily="34" charset="0"/>
                <a:cs typeface="Shrikhand" panose="02000000000000000000" pitchFamily="2" charset="0"/>
              </a:rPr>
              <a:t>THANK YOU</a:t>
            </a:r>
            <a:endParaRPr lang="en-US" sz="5760" b="1" dirty="0">
              <a:solidFill>
                <a:prstClr val="black">
                  <a:lumMod val="85000"/>
                  <a:lumOff val="15000"/>
                </a:prstClr>
              </a:solidFill>
              <a:latin typeface="Cinzel Black" panose="00000A00000000000000" pitchFamily="2" charset="0"/>
              <a:ea typeface="Open Sans" panose="020B0606030504020204" pitchFamily="34" charset="0"/>
              <a:cs typeface="Shrikhand" panose="02000000000000000000" pitchFamily="2" charset="0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F9368ACD-9937-8D32-8DDA-3F6343ADABDA}"/>
              </a:ext>
            </a:extLst>
          </p:cNvPr>
          <p:cNvSpPr/>
          <p:nvPr/>
        </p:nvSpPr>
        <p:spPr>
          <a:xfrm>
            <a:off x="591190" y="6545014"/>
            <a:ext cx="12954952" cy="121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Aharoni" panose="02010803020104030203" pitchFamily="2" charset="-79"/>
                <a:ea typeface="PT Sans" pitchFamily="34" charset="-122"/>
                <a:cs typeface="Aharoni" panose="02010803020104030203" pitchFamily="2" charset="-79"/>
              </a:rPr>
              <a:t>I appreciate your time and attention &amp; hope this presentation was informative and helpful.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850" dirty="0">
              <a:solidFill>
                <a:srgbClr val="00002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ts val="2500"/>
              </a:lnSpc>
            </a:pPr>
            <a:r>
              <a:rPr lang="en-US" sz="1850" dirty="0">
                <a:solidFill>
                  <a:srgbClr val="00002E"/>
                </a:solidFill>
                <a:latin typeface="Aharoni" panose="02010803020104030203" pitchFamily="2" charset="-79"/>
                <a:ea typeface="PT Sans" pitchFamily="34" charset="-122"/>
                <a:cs typeface="Aharoni" panose="02010803020104030203" pitchFamily="2" charset="-79"/>
              </a:rPr>
              <a:t>For any questions or further assistance, please feel free to reach out.</a:t>
            </a:r>
            <a:endParaRPr lang="en-US" sz="185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85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081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F7A00EA7-9D73-2BFB-8D3B-F7C926703619}"/>
              </a:ext>
            </a:extLst>
          </p:cNvPr>
          <p:cNvSpPr txBox="1"/>
          <p:nvPr/>
        </p:nvSpPr>
        <p:spPr>
          <a:xfrm rot="19843475">
            <a:off x="6861228" y="5225543"/>
            <a:ext cx="90794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kumimoji="1" lang="en-US" altLang="zh-CN" sz="2160" b="1" spc="360" dirty="0">
                <a:solidFill>
                  <a:srgbClr val="FFFFFF"/>
                </a:solidFill>
                <a:latin typeface="Roboto" panose="020F0502020204030204"/>
                <a:ea typeface="Roboto"/>
                <a:cs typeface="+mn-ea"/>
                <a:sym typeface="+mn-lt"/>
              </a:rPr>
              <a:t>FEE!</a:t>
            </a:r>
            <a:endParaRPr kumimoji="1" lang="zh-TW" altLang="en-US" sz="2160" b="1" spc="360" dirty="0">
              <a:solidFill>
                <a:srgbClr val="FFFFFF"/>
              </a:solidFill>
              <a:latin typeface="Roboto" panose="020F0502020204030204"/>
              <a:cs typeface="+mn-ea"/>
              <a:sym typeface="+mn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CB875-DA17-0046-7333-8CF39C1F54BC}"/>
              </a:ext>
            </a:extLst>
          </p:cNvPr>
          <p:cNvGrpSpPr/>
          <p:nvPr/>
        </p:nvGrpSpPr>
        <p:grpSpPr>
          <a:xfrm>
            <a:off x="1026794" y="1546542"/>
            <a:ext cx="1975104" cy="2523744"/>
            <a:chOff x="1614488" y="1575655"/>
            <a:chExt cx="1371600" cy="21031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EA7377-1C8B-921C-5C4A-2DF37B0BC66B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2F5D4FD0-7FAC-B109-3269-EB44C8E1BE0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0AD46E-6FBB-71C4-4586-FE7242CDC05E}"/>
              </a:ext>
            </a:extLst>
          </p:cNvPr>
          <p:cNvGrpSpPr/>
          <p:nvPr/>
        </p:nvGrpSpPr>
        <p:grpSpPr>
          <a:xfrm>
            <a:off x="3679124" y="1546542"/>
            <a:ext cx="1975104" cy="2523744"/>
            <a:chOff x="1614488" y="1575655"/>
            <a:chExt cx="1371600" cy="21031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BEBE70-9993-1B70-54B9-F514F95E908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81FAC1A0-4F95-7C59-8F75-57D5C1736E72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60AC23-8ECD-DFD2-BD22-656A5FE35849}"/>
              </a:ext>
            </a:extLst>
          </p:cNvPr>
          <p:cNvGrpSpPr/>
          <p:nvPr/>
        </p:nvGrpSpPr>
        <p:grpSpPr>
          <a:xfrm>
            <a:off x="6331454" y="1546542"/>
            <a:ext cx="1975104" cy="2523744"/>
            <a:chOff x="1614488" y="1575655"/>
            <a:chExt cx="1371600" cy="21031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1B25FF-D131-3A16-DE41-B570DC297CF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2" name="Arrow: Pentagon 41">
              <a:extLst>
                <a:ext uri="{FF2B5EF4-FFF2-40B4-BE49-F238E27FC236}">
                  <a16:creationId xmlns:a16="http://schemas.microsoft.com/office/drawing/2014/main" id="{5A4CEB8E-6222-FC78-3BDA-E8D4A62748DB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13B240-D899-40C1-9B2A-A09F7E471EA2}"/>
              </a:ext>
            </a:extLst>
          </p:cNvPr>
          <p:cNvGrpSpPr/>
          <p:nvPr/>
        </p:nvGrpSpPr>
        <p:grpSpPr>
          <a:xfrm>
            <a:off x="8983784" y="1546542"/>
            <a:ext cx="1975104" cy="2523744"/>
            <a:chOff x="1614488" y="1575655"/>
            <a:chExt cx="1371600" cy="210312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0A4B5E9-D4CC-F7C9-1D94-BE369E19D80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79012E17-5D6D-E4CA-A474-CC3601C76254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5783B6-75BE-A697-A21D-492D30CEF93A}"/>
              </a:ext>
            </a:extLst>
          </p:cNvPr>
          <p:cNvGrpSpPr/>
          <p:nvPr/>
        </p:nvGrpSpPr>
        <p:grpSpPr>
          <a:xfrm>
            <a:off x="11636117" y="1546542"/>
            <a:ext cx="1975104" cy="2523744"/>
            <a:chOff x="1614488" y="1575655"/>
            <a:chExt cx="1371600" cy="210312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82343E-6F53-2DDC-CF99-12F9262492EE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55" name="Arrow: Pentagon 54">
              <a:extLst>
                <a:ext uri="{FF2B5EF4-FFF2-40B4-BE49-F238E27FC236}">
                  <a16:creationId xmlns:a16="http://schemas.microsoft.com/office/drawing/2014/main" id="{21A31234-8EF8-4DDE-8DD7-D46CC59CEF2B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A781B3-581A-6916-02C2-EBD39C80AD14}"/>
              </a:ext>
            </a:extLst>
          </p:cNvPr>
          <p:cNvGrpSpPr/>
          <p:nvPr/>
        </p:nvGrpSpPr>
        <p:grpSpPr>
          <a:xfrm>
            <a:off x="1026794" y="4740693"/>
            <a:ext cx="1975104" cy="2523744"/>
            <a:chOff x="1614488" y="1575655"/>
            <a:chExt cx="1371600" cy="210312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B75516-E8C3-563D-49D0-400945106A64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66" name="Arrow: Pentagon 65">
              <a:extLst>
                <a:ext uri="{FF2B5EF4-FFF2-40B4-BE49-F238E27FC236}">
                  <a16:creationId xmlns:a16="http://schemas.microsoft.com/office/drawing/2014/main" id="{5A5DB12F-3740-379C-2AE4-40C6DCD44E83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4687A43-9AE9-5973-91E8-721A89BAD1F3}"/>
              </a:ext>
            </a:extLst>
          </p:cNvPr>
          <p:cNvGrpSpPr/>
          <p:nvPr/>
        </p:nvGrpSpPr>
        <p:grpSpPr>
          <a:xfrm>
            <a:off x="3679124" y="4740693"/>
            <a:ext cx="1975104" cy="2523744"/>
            <a:chOff x="1614488" y="1575655"/>
            <a:chExt cx="1371600" cy="210312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47BF6-C552-1580-C787-2497416E8636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76" name="Arrow: Pentagon 75">
              <a:extLst>
                <a:ext uri="{FF2B5EF4-FFF2-40B4-BE49-F238E27FC236}">
                  <a16:creationId xmlns:a16="http://schemas.microsoft.com/office/drawing/2014/main" id="{C8CA875E-CCD3-AC86-6345-7092F57B5FF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5E64D9A-B761-C61B-32F4-19253E12CD00}"/>
              </a:ext>
            </a:extLst>
          </p:cNvPr>
          <p:cNvGrpSpPr/>
          <p:nvPr/>
        </p:nvGrpSpPr>
        <p:grpSpPr>
          <a:xfrm>
            <a:off x="6331454" y="4740693"/>
            <a:ext cx="1975104" cy="2523744"/>
            <a:chOff x="1614488" y="1575655"/>
            <a:chExt cx="1371600" cy="210312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854C6A7-66C8-1F50-9672-2771FEB3D940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87" name="Arrow: Pentagon 86">
              <a:extLst>
                <a:ext uri="{FF2B5EF4-FFF2-40B4-BE49-F238E27FC236}">
                  <a16:creationId xmlns:a16="http://schemas.microsoft.com/office/drawing/2014/main" id="{5E8EC89E-30F3-C0E2-176B-D09B3C2F975E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0C389E-55E2-12B4-D415-DF2FD79F9894}"/>
              </a:ext>
            </a:extLst>
          </p:cNvPr>
          <p:cNvGrpSpPr/>
          <p:nvPr/>
        </p:nvGrpSpPr>
        <p:grpSpPr>
          <a:xfrm>
            <a:off x="8983784" y="4740693"/>
            <a:ext cx="1975104" cy="2523744"/>
            <a:chOff x="1614488" y="1575655"/>
            <a:chExt cx="1371600" cy="210312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C0DBFD5-A577-EB8F-E539-E78F64D7DBC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102" name="Arrow: Pentagon 101">
              <a:extLst>
                <a:ext uri="{FF2B5EF4-FFF2-40B4-BE49-F238E27FC236}">
                  <a16:creationId xmlns:a16="http://schemas.microsoft.com/office/drawing/2014/main" id="{31E63B14-665F-6F68-1E5E-A2126C0999F2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BF2BE10-FD9D-D3F6-D2E0-C0702A477BAA}"/>
              </a:ext>
            </a:extLst>
          </p:cNvPr>
          <p:cNvGrpSpPr/>
          <p:nvPr/>
        </p:nvGrpSpPr>
        <p:grpSpPr>
          <a:xfrm>
            <a:off x="11636117" y="4740693"/>
            <a:ext cx="1975104" cy="2523744"/>
            <a:chOff x="1614488" y="1575655"/>
            <a:chExt cx="1371600" cy="21031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5ECF2FC-0D3B-40B2-8063-7897BC1FCB49}"/>
                </a:ext>
              </a:extLst>
            </p:cNvPr>
            <p:cNvSpPr/>
            <p:nvPr/>
          </p:nvSpPr>
          <p:spPr>
            <a:xfrm>
              <a:off x="1614488" y="1575655"/>
              <a:ext cx="1371600" cy="2103120"/>
            </a:xfrm>
            <a:prstGeom prst="rect">
              <a:avLst/>
            </a:prstGeom>
            <a:noFill/>
            <a:ln w="19050">
              <a:solidFill>
                <a:srgbClr val="F15A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ED78D050-8050-6D1D-DD59-F4C89519C5EF}"/>
                </a:ext>
              </a:extLst>
            </p:cNvPr>
            <p:cNvSpPr/>
            <p:nvPr/>
          </p:nvSpPr>
          <p:spPr>
            <a:xfrm rot="5400000">
              <a:off x="2084419" y="1562926"/>
              <a:ext cx="431740" cy="457200"/>
            </a:xfrm>
            <a:prstGeom prst="homePlate">
              <a:avLst>
                <a:gd name="adj" fmla="val 33489"/>
              </a:avLst>
            </a:prstGeom>
            <a:solidFill>
              <a:srgbClr val="F15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2BF7927-3858-53FE-0A91-BA9C487CA790}"/>
              </a:ext>
            </a:extLst>
          </p:cNvPr>
          <p:cNvGrpSpPr/>
          <p:nvPr/>
        </p:nvGrpSpPr>
        <p:grpSpPr>
          <a:xfrm>
            <a:off x="1026793" y="2131975"/>
            <a:ext cx="1975101" cy="1423742"/>
            <a:chOff x="2688409" y="1550319"/>
            <a:chExt cx="3216200" cy="1080887"/>
          </a:xfrm>
        </p:grpSpPr>
        <p:sp>
          <p:nvSpPr>
            <p:cNvPr id="11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6CC316D-346C-144E-59F3-5896EF640B18}"/>
                </a:ext>
              </a:extLst>
            </p:cNvPr>
            <p:cNvSpPr txBox="1"/>
            <p:nvPr/>
          </p:nvSpPr>
          <p:spPr>
            <a:xfrm flipH="1">
              <a:off x="2688409" y="1719931"/>
              <a:ext cx="3159086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loading, cleaning, and manipulating structured data and handling numerical computations.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12" name=".01">
              <a:extLst>
                <a:ext uri="{FF2B5EF4-FFF2-40B4-BE49-F238E27FC236}">
                  <a16:creationId xmlns:a16="http://schemas.microsoft.com/office/drawing/2014/main" id="{CA28DDB6-8468-A4C6-AED4-C8C57D0DCA7E}"/>
                </a:ext>
              </a:extLst>
            </p:cNvPr>
            <p:cNvSpPr txBox="1"/>
            <p:nvPr/>
          </p:nvSpPr>
          <p:spPr>
            <a:xfrm flipH="1">
              <a:off x="2688409" y="1550319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Pandas &amp; Numpy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DBCF7A9-9619-A172-0D10-CF35B69ADEB5}"/>
              </a:ext>
            </a:extLst>
          </p:cNvPr>
          <p:cNvSpPr txBox="1"/>
          <p:nvPr/>
        </p:nvSpPr>
        <p:spPr>
          <a:xfrm>
            <a:off x="174095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D906C11-CC4D-2A30-C976-2FBCA8599B5A}"/>
              </a:ext>
            </a:extLst>
          </p:cNvPr>
          <p:cNvSpPr txBox="1"/>
          <p:nvPr/>
        </p:nvSpPr>
        <p:spPr>
          <a:xfrm>
            <a:off x="439328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07438F8-7DC5-9FF4-BD4E-EC296E229806}"/>
              </a:ext>
            </a:extLst>
          </p:cNvPr>
          <p:cNvSpPr txBox="1"/>
          <p:nvPr/>
        </p:nvSpPr>
        <p:spPr>
          <a:xfrm>
            <a:off x="704561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3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CC8723F-D07A-4E27-2446-63474360C5AA}"/>
              </a:ext>
            </a:extLst>
          </p:cNvPr>
          <p:cNvSpPr txBox="1"/>
          <p:nvPr/>
        </p:nvSpPr>
        <p:spPr>
          <a:xfrm>
            <a:off x="9697945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B1D00F7-C4FE-B821-2394-FE6F3A162E86}"/>
              </a:ext>
            </a:extLst>
          </p:cNvPr>
          <p:cNvSpPr txBox="1"/>
          <p:nvPr/>
        </p:nvSpPr>
        <p:spPr>
          <a:xfrm>
            <a:off x="12350278" y="1544337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650ECB2-11A8-F74C-9305-23D27E9FC03B}"/>
              </a:ext>
            </a:extLst>
          </p:cNvPr>
          <p:cNvSpPr txBox="1"/>
          <p:nvPr/>
        </p:nvSpPr>
        <p:spPr>
          <a:xfrm>
            <a:off x="174095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6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25683-6810-A5FA-C7CF-AD542B59CC22}"/>
              </a:ext>
            </a:extLst>
          </p:cNvPr>
          <p:cNvSpPr txBox="1"/>
          <p:nvPr/>
        </p:nvSpPr>
        <p:spPr>
          <a:xfrm>
            <a:off x="439328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7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58AEC70-BC83-8E1B-F40C-AC435CD2D4DA}"/>
              </a:ext>
            </a:extLst>
          </p:cNvPr>
          <p:cNvSpPr txBox="1"/>
          <p:nvPr/>
        </p:nvSpPr>
        <p:spPr>
          <a:xfrm>
            <a:off x="704561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1AB861-5619-39DD-67D2-5EAA19663CAB}"/>
              </a:ext>
            </a:extLst>
          </p:cNvPr>
          <p:cNvSpPr txBox="1"/>
          <p:nvPr/>
        </p:nvSpPr>
        <p:spPr>
          <a:xfrm>
            <a:off x="9697945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9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F1B9D5A-7BEB-BBF8-7A77-DB6DE3E6F3BC}"/>
              </a:ext>
            </a:extLst>
          </p:cNvPr>
          <p:cNvSpPr txBox="1"/>
          <p:nvPr/>
        </p:nvSpPr>
        <p:spPr>
          <a:xfrm>
            <a:off x="12350278" y="4746182"/>
            <a:ext cx="546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2160" dirty="0">
                <a:solidFill>
                  <a:srgbClr val="FFFFFF"/>
                </a:solidFill>
                <a:latin typeface="Roboto" panose="020F0502020204030204"/>
                <a:ea typeface="Roboto"/>
              </a:rPr>
              <a:t>10</a:t>
            </a:r>
          </a:p>
        </p:txBody>
      </p:sp>
      <p:pic>
        <p:nvPicPr>
          <p:cNvPr id="183" name="Graphic 182" descr="Books with solid fill">
            <a:extLst>
              <a:ext uri="{FF2B5EF4-FFF2-40B4-BE49-F238E27FC236}">
                <a16:creationId xmlns:a16="http://schemas.microsoft.com/office/drawing/2014/main" id="{59729E66-BABF-78FE-47C9-073667B5F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220" y="3591400"/>
            <a:ext cx="438912" cy="438912"/>
          </a:xfrm>
          <a:prstGeom prst="rect">
            <a:avLst/>
          </a:prstGeom>
        </p:spPr>
      </p:pic>
      <p:pic>
        <p:nvPicPr>
          <p:cNvPr id="185" name="Graphic 184" descr="Box with solid fill">
            <a:extLst>
              <a:ext uri="{FF2B5EF4-FFF2-40B4-BE49-F238E27FC236}">
                <a16:creationId xmlns:a16="http://schemas.microsoft.com/office/drawing/2014/main" id="{EE6B0D8F-E5AD-BDC2-1BB0-94C7517AC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4890" y="3587594"/>
            <a:ext cx="438912" cy="438912"/>
          </a:xfrm>
          <a:prstGeom prst="rect">
            <a:avLst/>
          </a:prstGeom>
        </p:spPr>
      </p:pic>
      <p:pic>
        <p:nvPicPr>
          <p:cNvPr id="191" name="Graphic 190" descr="Cmd Terminal with solid fill">
            <a:extLst>
              <a:ext uri="{FF2B5EF4-FFF2-40B4-BE49-F238E27FC236}">
                <a16:creationId xmlns:a16="http://schemas.microsoft.com/office/drawing/2014/main" id="{3534262A-9CAE-C6FF-B73E-53F3AE6CB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58148" y="3631375"/>
            <a:ext cx="438912" cy="438912"/>
          </a:xfrm>
          <a:prstGeom prst="rect">
            <a:avLst/>
          </a:prstGeom>
        </p:spPr>
      </p:pic>
      <p:pic>
        <p:nvPicPr>
          <p:cNvPr id="193" name="Graphic 192" descr="Compass with solid fill">
            <a:extLst>
              <a:ext uri="{FF2B5EF4-FFF2-40B4-BE49-F238E27FC236}">
                <a16:creationId xmlns:a16="http://schemas.microsoft.com/office/drawing/2014/main" id="{13425D2E-5CB2-BE74-EAF5-2DBBCCA72D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58148" y="6812910"/>
            <a:ext cx="438912" cy="438912"/>
          </a:xfrm>
          <a:prstGeom prst="rect">
            <a:avLst/>
          </a:prstGeom>
        </p:spPr>
      </p:pic>
      <p:pic>
        <p:nvPicPr>
          <p:cNvPr id="195" name="Graphic 194" descr="Continuous Improvement with solid fill">
            <a:extLst>
              <a:ext uri="{FF2B5EF4-FFF2-40B4-BE49-F238E27FC236}">
                <a16:creationId xmlns:a16="http://schemas.microsoft.com/office/drawing/2014/main" id="{6273DF86-3426-38DB-875E-74EA79BE90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7812" y="6845696"/>
            <a:ext cx="438912" cy="438912"/>
          </a:xfrm>
          <a:prstGeom prst="rect">
            <a:avLst/>
          </a:prstGeom>
        </p:spPr>
      </p:pic>
      <p:pic>
        <p:nvPicPr>
          <p:cNvPr id="199" name="Graphic 198" descr="Cube with solid fill">
            <a:extLst>
              <a:ext uri="{FF2B5EF4-FFF2-40B4-BE49-F238E27FC236}">
                <a16:creationId xmlns:a16="http://schemas.microsoft.com/office/drawing/2014/main" id="{548124DE-9D15-394D-D864-0A9E4F1627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99550" y="6812910"/>
            <a:ext cx="438912" cy="438912"/>
          </a:xfrm>
          <a:prstGeom prst="rect">
            <a:avLst/>
          </a:prstGeom>
        </p:spPr>
      </p:pic>
      <p:pic>
        <p:nvPicPr>
          <p:cNvPr id="201" name="Graphic 200" descr="Daily calendar with solid fill">
            <a:extLst>
              <a:ext uri="{FF2B5EF4-FFF2-40B4-BE49-F238E27FC236}">
                <a16:creationId xmlns:a16="http://schemas.microsoft.com/office/drawing/2014/main" id="{26A59DD2-966E-5F3D-132C-0652906E5E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51880" y="6791397"/>
            <a:ext cx="438912" cy="438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ACF70-7A55-1273-5D9E-66D90474784D}"/>
              </a:ext>
            </a:extLst>
          </p:cNvPr>
          <p:cNvSpPr txBox="1"/>
          <p:nvPr/>
        </p:nvSpPr>
        <p:spPr>
          <a:xfrm>
            <a:off x="152400" y="215780"/>
            <a:ext cx="1463040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97280"/>
            <a:r>
              <a:rPr lang="en-IN" sz="3840" b="1" dirty="0">
                <a:solidFill>
                  <a:srgbClr val="0070C0"/>
                </a:solidFill>
                <a:latin typeface="Russo One" panose="02000503050000020004" pitchFamily="2" charset="0"/>
                <a:cs typeface="Segoe UI" panose="020B0502040204020203" pitchFamily="34" charset="0"/>
              </a:rPr>
              <a:t>Contributions of Key Libraries &amp; Modules to the Project</a:t>
            </a:r>
            <a:endParaRPr lang="en-US" sz="3840" b="1" dirty="0">
              <a:solidFill>
                <a:srgbClr val="0070C0"/>
              </a:solidFill>
              <a:latin typeface="Russo One" panose="02000503050000020004" pitchFamily="2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31E-E823-DDA4-9E54-52E8EE5A22EB}"/>
              </a:ext>
            </a:extLst>
          </p:cNvPr>
          <p:cNvGrpSpPr/>
          <p:nvPr/>
        </p:nvGrpSpPr>
        <p:grpSpPr>
          <a:xfrm>
            <a:off x="3660263" y="1997297"/>
            <a:ext cx="1982359" cy="1630487"/>
            <a:chOff x="2680339" y="1448074"/>
            <a:chExt cx="3228019" cy="1237846"/>
          </a:xfrm>
        </p:grpSpPr>
        <p:sp>
          <p:nvSpPr>
            <p:cNvPr id="12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0321AE6-590E-D508-652A-9110C5867E94}"/>
                </a:ext>
              </a:extLst>
            </p:cNvPr>
            <p:cNvSpPr txBox="1"/>
            <p:nvPr/>
          </p:nvSpPr>
          <p:spPr>
            <a:xfrm flipH="1">
              <a:off x="2729934" y="1774645"/>
              <a:ext cx="3178424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cleaning tweet text, removing stopwords, lemmatizing, and calculating sentiment polarity.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3" name=".01">
              <a:extLst>
                <a:ext uri="{FF2B5EF4-FFF2-40B4-BE49-F238E27FC236}">
                  <a16:creationId xmlns:a16="http://schemas.microsoft.com/office/drawing/2014/main" id="{9D5237E1-7DE8-A462-DF02-43E976D0FB93}"/>
                </a:ext>
              </a:extLst>
            </p:cNvPr>
            <p:cNvSpPr txBox="1"/>
            <p:nvPr/>
          </p:nvSpPr>
          <p:spPr>
            <a:xfrm flipH="1">
              <a:off x="2680339" y="1448074"/>
              <a:ext cx="3216200" cy="560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re, NLTK &amp; TextBlob </a:t>
              </a:r>
            </a:p>
            <a:p>
              <a:pPr algn="ctr" defTabSz="1097280"/>
              <a:endPara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Black Ops One" panose="020000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FED0E8-68A5-6E2E-7B6A-2711A33CB693}"/>
              </a:ext>
            </a:extLst>
          </p:cNvPr>
          <p:cNvGrpSpPr/>
          <p:nvPr/>
        </p:nvGrpSpPr>
        <p:grpSpPr>
          <a:xfrm>
            <a:off x="6333760" y="2038065"/>
            <a:ext cx="1975102" cy="1563340"/>
            <a:chOff x="2688407" y="1498039"/>
            <a:chExt cx="3216202" cy="1186869"/>
          </a:xfrm>
        </p:grpSpPr>
        <p:sp>
          <p:nvSpPr>
            <p:cNvPr id="15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8F611ED-C378-831A-8A2A-057F11F34888}"/>
                </a:ext>
              </a:extLst>
            </p:cNvPr>
            <p:cNvSpPr txBox="1"/>
            <p:nvPr/>
          </p:nvSpPr>
          <p:spPr>
            <a:xfrm flipH="1">
              <a:off x="2688407" y="1773632"/>
              <a:ext cx="3216200" cy="911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visualizing EDA insights like class distribution, word frequencies, and generating word clouds.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16" name=".01">
              <a:extLst>
                <a:ext uri="{FF2B5EF4-FFF2-40B4-BE49-F238E27FC236}">
                  <a16:creationId xmlns:a16="http://schemas.microsoft.com/office/drawing/2014/main" id="{8D5DB9AE-BB46-F801-9E7B-155DFA28F6B8}"/>
                </a:ext>
              </a:extLst>
            </p:cNvPr>
            <p:cNvSpPr txBox="1"/>
            <p:nvPr/>
          </p:nvSpPr>
          <p:spPr>
            <a:xfrm flipH="1">
              <a:off x="2688409" y="1498039"/>
              <a:ext cx="3216200" cy="349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Matplotlib, Seaborn &amp; WordCloud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5996B5-9DBC-3F9D-5F4A-4A2A92AD9A81}"/>
              </a:ext>
            </a:extLst>
          </p:cNvPr>
          <p:cNvGrpSpPr/>
          <p:nvPr/>
        </p:nvGrpSpPr>
        <p:grpSpPr>
          <a:xfrm>
            <a:off x="8979173" y="2044095"/>
            <a:ext cx="1977408" cy="1639805"/>
            <a:chOff x="2680900" y="1502615"/>
            <a:chExt cx="3219957" cy="1244919"/>
          </a:xfrm>
        </p:grpSpPr>
        <p:sp>
          <p:nvSpPr>
            <p:cNvPr id="21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E6B2BFA4-099E-145E-1385-5DF8FE49BEB9}"/>
                </a:ext>
              </a:extLst>
            </p:cNvPr>
            <p:cNvSpPr txBox="1"/>
            <p:nvPr/>
          </p:nvSpPr>
          <p:spPr>
            <a:xfrm flipH="1">
              <a:off x="2680900" y="1672697"/>
              <a:ext cx="3201065" cy="107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for TF-IDF vectorization, building ML models, evaluating performance using accuracy, F1-score, &amp; confusion matrix.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22" name=".01">
              <a:extLst>
                <a:ext uri="{FF2B5EF4-FFF2-40B4-BE49-F238E27FC236}">
                  <a16:creationId xmlns:a16="http://schemas.microsoft.com/office/drawing/2014/main" id="{7A0DA735-302F-65C7-C2C1-205D1C23E2DC}"/>
                </a:ext>
              </a:extLst>
            </p:cNvPr>
            <p:cNvSpPr txBox="1"/>
            <p:nvPr/>
          </p:nvSpPr>
          <p:spPr>
            <a:xfrm flipH="1">
              <a:off x="2684657" y="1502615"/>
              <a:ext cx="3216200" cy="223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Scikit-learn (sklearn)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1F2D4-EA83-0F2C-A35F-D4EE2A33C9D4}"/>
              </a:ext>
            </a:extLst>
          </p:cNvPr>
          <p:cNvGrpSpPr/>
          <p:nvPr/>
        </p:nvGrpSpPr>
        <p:grpSpPr>
          <a:xfrm>
            <a:off x="11628505" y="2029861"/>
            <a:ext cx="1982713" cy="1478218"/>
            <a:chOff x="2688409" y="1508961"/>
            <a:chExt cx="3228595" cy="1122245"/>
          </a:xfrm>
        </p:grpSpPr>
        <p:sp>
          <p:nvSpPr>
            <p:cNvPr id="2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CF6593B-6523-AAB0-BE87-4F788AD1F1E7}"/>
                </a:ext>
              </a:extLst>
            </p:cNvPr>
            <p:cNvSpPr txBox="1"/>
            <p:nvPr/>
          </p:nvSpPr>
          <p:spPr>
            <a:xfrm flipH="1">
              <a:off x="2700809" y="1719931"/>
              <a:ext cx="3216195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for combining sparse TF-IDF features with engineered features like sentiment score, tweet length, and hashtag count.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26" name=".01">
              <a:extLst>
                <a:ext uri="{FF2B5EF4-FFF2-40B4-BE49-F238E27FC236}">
                  <a16:creationId xmlns:a16="http://schemas.microsoft.com/office/drawing/2014/main" id="{FABBDBEE-DFC3-2ADE-CAC2-067824400BF0}"/>
                </a:ext>
              </a:extLst>
            </p:cNvPr>
            <p:cNvSpPr txBox="1"/>
            <p:nvPr/>
          </p:nvSpPr>
          <p:spPr>
            <a:xfrm flipH="1">
              <a:off x="2688409" y="1508961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Scipy.sparse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6E8F8-EC8B-292B-C6E7-3EF488AB0D69}"/>
              </a:ext>
            </a:extLst>
          </p:cNvPr>
          <p:cNvGrpSpPr/>
          <p:nvPr/>
        </p:nvGrpSpPr>
        <p:grpSpPr>
          <a:xfrm>
            <a:off x="1040702" y="5267833"/>
            <a:ext cx="1989005" cy="1341978"/>
            <a:chOff x="2688409" y="1550319"/>
            <a:chExt cx="3238842" cy="1018813"/>
          </a:xfrm>
        </p:grpSpPr>
        <p:sp>
          <p:nvSpPr>
            <p:cNvPr id="2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BF713C1-FFC2-FE9D-E2AA-DC9ADBB1D5F5}"/>
                </a:ext>
              </a:extLst>
            </p:cNvPr>
            <p:cNvSpPr txBox="1"/>
            <p:nvPr/>
          </p:nvSpPr>
          <p:spPr>
            <a:xfrm flipH="1">
              <a:off x="2711054" y="1821419"/>
              <a:ext cx="3216197" cy="747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saving and loading trained models and vectorizers for real-time prediction.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30" name=".01">
              <a:extLst>
                <a:ext uri="{FF2B5EF4-FFF2-40B4-BE49-F238E27FC236}">
                  <a16:creationId xmlns:a16="http://schemas.microsoft.com/office/drawing/2014/main" id="{483FB561-E2EC-E58A-3552-7AF12059BF31}"/>
                </a:ext>
              </a:extLst>
            </p:cNvPr>
            <p:cNvSpPr txBox="1"/>
            <p:nvPr/>
          </p:nvSpPr>
          <p:spPr>
            <a:xfrm flipH="1">
              <a:off x="2688409" y="1550319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Joblib &amp; Pickle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2DD622-F23E-5A46-5452-883DF9000ACA}"/>
              </a:ext>
            </a:extLst>
          </p:cNvPr>
          <p:cNvGrpSpPr/>
          <p:nvPr/>
        </p:nvGrpSpPr>
        <p:grpSpPr>
          <a:xfrm>
            <a:off x="3665219" y="5208533"/>
            <a:ext cx="2012428" cy="1401277"/>
            <a:chOff x="2688409" y="1476717"/>
            <a:chExt cx="3276982" cy="1063832"/>
          </a:xfrm>
        </p:grpSpPr>
        <p:sp>
          <p:nvSpPr>
            <p:cNvPr id="3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FA0B5ED-9657-C379-3876-F255AEF5D364}"/>
                </a:ext>
              </a:extLst>
            </p:cNvPr>
            <p:cNvSpPr txBox="1"/>
            <p:nvPr/>
          </p:nvSpPr>
          <p:spPr>
            <a:xfrm flipH="1">
              <a:off x="2809617" y="1792837"/>
              <a:ext cx="3155774" cy="747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monitoring loop progress and analyzing frequency of tokens and hashtags.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37" name=".01">
              <a:extLst>
                <a:ext uri="{FF2B5EF4-FFF2-40B4-BE49-F238E27FC236}">
                  <a16:creationId xmlns:a16="http://schemas.microsoft.com/office/drawing/2014/main" id="{81CAEF7F-5F6D-5F7C-EA91-0D3ECFFA8DBC}"/>
                </a:ext>
              </a:extLst>
            </p:cNvPr>
            <p:cNvSpPr txBox="1"/>
            <p:nvPr/>
          </p:nvSpPr>
          <p:spPr>
            <a:xfrm flipH="1">
              <a:off x="2688409" y="1476717"/>
              <a:ext cx="3216200" cy="391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Tqdm &amp; Collections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A1D6C9-D196-B561-5FF8-19354CE22FBE}"/>
              </a:ext>
            </a:extLst>
          </p:cNvPr>
          <p:cNvGrpSpPr/>
          <p:nvPr/>
        </p:nvGrpSpPr>
        <p:grpSpPr>
          <a:xfrm>
            <a:off x="6345358" y="5239208"/>
            <a:ext cx="1975101" cy="1538605"/>
            <a:chOff x="2688409" y="1561127"/>
            <a:chExt cx="3216200" cy="1168087"/>
          </a:xfrm>
        </p:grpSpPr>
        <p:sp>
          <p:nvSpPr>
            <p:cNvPr id="4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82CA6AA-D16C-C703-7345-86F1CBB39A23}"/>
                </a:ext>
              </a:extLst>
            </p:cNvPr>
            <p:cNvSpPr txBox="1"/>
            <p:nvPr/>
          </p:nvSpPr>
          <p:spPr>
            <a:xfrm flipH="1">
              <a:off x="2688409" y="1817939"/>
              <a:ext cx="3193559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these for handling files/directories &amp; improving output readability in the notebook.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41" name=".01">
              <a:extLst>
                <a:ext uri="{FF2B5EF4-FFF2-40B4-BE49-F238E27FC236}">
                  <a16:creationId xmlns:a16="http://schemas.microsoft.com/office/drawing/2014/main" id="{FBD61172-9230-9D3B-C2E9-45448015D1D0}"/>
                </a:ext>
              </a:extLst>
            </p:cNvPr>
            <p:cNvSpPr txBox="1"/>
            <p:nvPr/>
          </p:nvSpPr>
          <p:spPr>
            <a:xfrm flipH="1">
              <a:off x="2688409" y="1561127"/>
              <a:ext cx="3216200" cy="22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OS &amp; IPython.display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7A9F97-1E16-B4DC-77CA-92F2D3D646D6}"/>
              </a:ext>
            </a:extLst>
          </p:cNvPr>
          <p:cNvGrpSpPr/>
          <p:nvPr/>
        </p:nvGrpSpPr>
        <p:grpSpPr>
          <a:xfrm>
            <a:off x="8974525" y="5239209"/>
            <a:ext cx="1975101" cy="1274106"/>
            <a:chOff x="2673332" y="1500358"/>
            <a:chExt cx="3216200" cy="967286"/>
          </a:xfrm>
        </p:grpSpPr>
        <p:sp>
          <p:nvSpPr>
            <p:cNvPr id="4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29B9A62-A0C8-D0F0-BA9C-D4986DC8EC42}"/>
                </a:ext>
              </a:extLst>
            </p:cNvPr>
            <p:cNvSpPr txBox="1"/>
            <p:nvPr/>
          </p:nvSpPr>
          <p:spPr>
            <a:xfrm flipH="1">
              <a:off x="2813734" y="1719931"/>
              <a:ext cx="2965559" cy="747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to build and deploy an interactive web app for real-time tweet classification.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48" name=".01">
              <a:extLst>
                <a:ext uri="{FF2B5EF4-FFF2-40B4-BE49-F238E27FC236}">
                  <a16:creationId xmlns:a16="http://schemas.microsoft.com/office/drawing/2014/main" id="{A2A00723-FA12-84A2-7592-EA643C230C15}"/>
                </a:ext>
              </a:extLst>
            </p:cNvPr>
            <p:cNvSpPr txBox="1"/>
            <p:nvPr/>
          </p:nvSpPr>
          <p:spPr>
            <a:xfrm flipH="1">
              <a:off x="2673332" y="1500358"/>
              <a:ext cx="3216200" cy="244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Streamlit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392E37-15B3-D44C-B393-6D1F9D573F90}"/>
              </a:ext>
            </a:extLst>
          </p:cNvPr>
          <p:cNvGrpSpPr/>
          <p:nvPr/>
        </p:nvGrpSpPr>
        <p:grpSpPr>
          <a:xfrm>
            <a:off x="11628504" y="5201103"/>
            <a:ext cx="1975101" cy="1780609"/>
            <a:chOff x="2676007" y="1468737"/>
            <a:chExt cx="3216200" cy="1162469"/>
          </a:xfrm>
        </p:grpSpPr>
        <p:sp>
          <p:nvSpPr>
            <p:cNvPr id="5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E4CE7CE-5A6A-3AEA-47EE-11C8644CA710}"/>
                </a:ext>
              </a:extLst>
            </p:cNvPr>
            <p:cNvSpPr txBox="1"/>
            <p:nvPr/>
          </p:nvSpPr>
          <p:spPr>
            <a:xfrm flipH="1">
              <a:off x="2813733" y="1719931"/>
              <a:ext cx="2965559" cy="91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algn="ctr" defTabSz="1097280">
                <a:defRPr/>
              </a:pPr>
              <a:r>
                <a:rPr lang="en-IN" sz="1400" dirty="0">
                  <a:latin typeface="Tw Cen MT" panose="020B0602020104020603" pitchFamily="34" charset="0"/>
                </a:rPr>
                <a:t>I used this optionally to compare traditional models with state-of-the-art deep learning models.</a:t>
              </a:r>
              <a:endParaRPr lang="en-US" sz="1200" dirty="0">
                <a:solidFill>
                  <a:srgbClr val="7F7F7F"/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52" name=".01">
              <a:extLst>
                <a:ext uri="{FF2B5EF4-FFF2-40B4-BE49-F238E27FC236}">
                  <a16:creationId xmlns:a16="http://schemas.microsoft.com/office/drawing/2014/main" id="{936A6CD4-B2E3-E4D3-2919-5D9F063E1AC7}"/>
                </a:ext>
              </a:extLst>
            </p:cNvPr>
            <p:cNvSpPr txBox="1"/>
            <p:nvPr/>
          </p:nvSpPr>
          <p:spPr>
            <a:xfrm flipH="1">
              <a:off x="2676007" y="1468737"/>
              <a:ext cx="3216200" cy="300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algn="ctr" defTabSz="1097280"/>
              <a:r>
                <a:rPr 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Transformers (Hugging Face)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E379504-4D75-4A7E-F120-95395A5E67F8}"/>
              </a:ext>
            </a:extLst>
          </p:cNvPr>
          <p:cNvSpPr txBox="1"/>
          <p:nvPr/>
        </p:nvSpPr>
        <p:spPr>
          <a:xfrm>
            <a:off x="7051720" y="3608621"/>
            <a:ext cx="596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📊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E9B8EE-6485-6465-92EB-A66E64C2DCA6}"/>
              </a:ext>
            </a:extLst>
          </p:cNvPr>
          <p:cNvSpPr txBox="1"/>
          <p:nvPr/>
        </p:nvSpPr>
        <p:spPr>
          <a:xfrm>
            <a:off x="9697944" y="3627784"/>
            <a:ext cx="596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🤖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AEDF1E-18F3-E425-6A42-71770D05EE11}"/>
              </a:ext>
            </a:extLst>
          </p:cNvPr>
          <p:cNvSpPr txBox="1"/>
          <p:nvPr/>
        </p:nvSpPr>
        <p:spPr>
          <a:xfrm>
            <a:off x="1771227" y="6799329"/>
            <a:ext cx="472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🧩</a:t>
            </a:r>
          </a:p>
        </p:txBody>
      </p:sp>
    </p:spTree>
    <p:extLst>
      <p:ext uri="{BB962C8B-B14F-4D97-AF65-F5344CB8AC3E}">
        <p14:creationId xmlns:p14="http://schemas.microsoft.com/office/powerpoint/2010/main" val="53245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37928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2932" y="1042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Dataset Overview</a:t>
            </a:r>
            <a:endParaRPr lang="en-US" sz="44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0BFCD7-EDED-4164-5136-ABC9F64397B2}"/>
              </a:ext>
            </a:extLst>
          </p:cNvPr>
          <p:cNvSpPr txBox="1"/>
          <p:nvPr/>
        </p:nvSpPr>
        <p:spPr>
          <a:xfrm>
            <a:off x="6702014" y="1471000"/>
            <a:ext cx="7315200" cy="594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📂 </a:t>
            </a:r>
            <a:r>
              <a:rPr lang="en-IN" dirty="0">
                <a:latin typeface="Black Ops One" panose="02000000000000000000" pitchFamily="2" charset="0"/>
              </a:rPr>
              <a:t>Dataset Overview</a:t>
            </a:r>
          </a:p>
          <a:p>
            <a:pPr>
              <a:lnSpc>
                <a:spcPts val="300"/>
              </a:lnSpc>
            </a:pPr>
            <a:r>
              <a:rPr lang="en-IN" dirty="0">
                <a:latin typeface="Black Ops One" panose="02000000000000000000" pitchFamily="2" charset="0"/>
              </a:rPr>
              <a:t>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Loaded dataset with 7,613 rows and 5 columns: `id`, `keyword`, `location`, `text`, `target`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Used `df.head()` to preview top 10 rows</a:t>
            </a:r>
          </a:p>
          <a:p>
            <a:endParaRPr lang="en-IN" dirty="0"/>
          </a:p>
          <a:p>
            <a:r>
              <a:rPr lang="en-IN" dirty="0"/>
              <a:t>🏗️ </a:t>
            </a:r>
            <a:r>
              <a:rPr lang="en-IN" dirty="0">
                <a:latin typeface="Black Ops One" panose="02000000000000000000" pitchFamily="2" charset="0"/>
              </a:rPr>
              <a:t>Data Types &amp; Memory Usage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`id` and `target`: Integer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`keyword`, `location`, `text`: Object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Missing values found in `keyword` and `location`</a:t>
            </a:r>
          </a:p>
          <a:p>
            <a:endParaRPr lang="en-IN" dirty="0"/>
          </a:p>
          <a:p>
            <a:r>
              <a:rPr lang="en-IN" dirty="0"/>
              <a:t>⚠️ </a:t>
            </a:r>
            <a:r>
              <a:rPr lang="en-IN" dirty="0">
                <a:latin typeface="Black Ops One" panose="02000000000000000000" pitchFamily="2" charset="0"/>
              </a:rPr>
              <a:t>Handling Missing Values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`keyword`: 61 missing values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`location`: 2,533 missing values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Filled missing entries with empty string `""`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After handling: No missing values remained</a:t>
            </a:r>
          </a:p>
          <a:p>
            <a:endParaRPr lang="en-IN" dirty="0"/>
          </a:p>
          <a:p>
            <a:r>
              <a:rPr lang="en-IN" dirty="0"/>
              <a:t>📊 </a:t>
            </a:r>
            <a:r>
              <a:rPr lang="en-IN" dirty="0">
                <a:latin typeface="Black Ops One" panose="02000000000000000000" pitchFamily="2" charset="0"/>
              </a:rPr>
              <a:t>Disaster vs. Non-Disaster Distribution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Created bar plot using **Seaborn + Matplotlib**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57% Non-Disaster Tweets (4,342)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43% Disaster Tweets (3,271)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w Cen MT" panose="020B0602020104020603" pitchFamily="34" charset="0"/>
              </a:rPr>
              <a:t>Slight imbalance, manageable without resampling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4E21FD2-488B-B8C0-499D-DC5D23B0C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0" y="174174"/>
            <a:ext cx="6047023" cy="395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4785A01C-1D20-3980-42B9-AC299BD4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1" y="4290246"/>
            <a:ext cx="55626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EDAAA077-9F80-D41C-0EE4-AF49EC07B0E6}"/>
              </a:ext>
            </a:extLst>
          </p:cNvPr>
          <p:cNvGrpSpPr/>
          <p:nvPr/>
        </p:nvGrpSpPr>
        <p:grpSpPr>
          <a:xfrm>
            <a:off x="241951" y="1150751"/>
            <a:ext cx="6499631" cy="1537857"/>
            <a:chOff x="941877" y="1603524"/>
            <a:chExt cx="5416359" cy="1281547"/>
          </a:xfrm>
        </p:grpSpPr>
        <p:sp>
          <p:nvSpPr>
            <p:cNvPr id="2055" name="Rectangle 56">
              <a:extLst>
                <a:ext uri="{FF2B5EF4-FFF2-40B4-BE49-F238E27FC236}">
                  <a16:creationId xmlns:a16="http://schemas.microsoft.com/office/drawing/2014/main" id="{2DA0D8A7-C769-96F9-36EE-3C941AEB5763}"/>
                </a:ext>
              </a:extLst>
            </p:cNvPr>
            <p:cNvSpPr/>
            <p:nvPr/>
          </p:nvSpPr>
          <p:spPr>
            <a:xfrm>
              <a:off x="1959202" y="1603524"/>
              <a:ext cx="4399034" cy="1281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Data Preparation &amp; Cleaning</a:t>
              </a:r>
            </a:p>
            <a:p>
              <a:pPr defTabSz="1097280">
                <a:lnSpc>
                  <a:spcPts val="1000"/>
                </a:lnSpc>
              </a:pPr>
              <a:endParaRPr lang="en-US" sz="2160" b="1" dirty="0">
                <a:solidFill>
                  <a:srgbClr val="595959"/>
                </a:solidFill>
                <a:latin typeface="Black Ops One" panose="02000000000000000000" pitchFamily="2" charset="0"/>
                <a:ea typeface="Lato Semibold" panose="020F0502020204030203" pitchFamily="34" charset="0"/>
                <a:cs typeface="Poppins Medium" pitchFamily="2" charset="77"/>
              </a:endParaRPr>
            </a:p>
            <a:p>
              <a:pPr defTabSz="1097280"/>
              <a:r>
                <a:rPr lang="en-IN" sz="1600" dirty="0"/>
                <a:t>✔️ Removed </a:t>
              </a:r>
              <a:r>
                <a:rPr lang="en-IN" sz="1600" b="1" dirty="0"/>
                <a:t>URLs</a:t>
              </a:r>
              <a:r>
                <a:rPr lang="en-IN" sz="1600" dirty="0"/>
                <a:t>, </a:t>
              </a:r>
              <a:r>
                <a:rPr lang="en-IN" sz="1600" b="1" dirty="0"/>
                <a:t>special characters</a:t>
              </a:r>
              <a:r>
                <a:rPr lang="en-IN" sz="1600" dirty="0"/>
                <a:t>, &amp; </a:t>
              </a:r>
              <a:r>
                <a:rPr lang="en-IN" sz="1600" b="1" dirty="0"/>
                <a:t>numbers</a:t>
              </a:r>
              <a:br>
                <a:rPr lang="en-IN" sz="1600" dirty="0"/>
              </a:br>
              <a:r>
                <a:rPr lang="en-IN" sz="1600" dirty="0"/>
                <a:t>✔️ Lowercased 🔡 | Tokenized 🔤 | Lemmatized 📚</a:t>
              </a:r>
              <a:br>
                <a:rPr lang="en-IN" sz="1600" dirty="0"/>
              </a:br>
              <a:r>
                <a:rPr lang="en-IN" sz="1600" dirty="0"/>
                <a:t>✔️ Removed boring </a:t>
              </a:r>
              <a:r>
                <a:rPr lang="en-IN" sz="1600" b="1" dirty="0"/>
                <a:t>stopwords</a:t>
              </a:r>
              <a:r>
                <a:rPr lang="en-IN" sz="1600" dirty="0"/>
                <a:t> 🗑️</a:t>
              </a:r>
              <a:br>
                <a:rPr lang="en-IN" sz="1600" dirty="0"/>
              </a:br>
              <a:r>
                <a:rPr lang="en-IN" sz="1600" dirty="0"/>
                <a:t>🎯 </a:t>
              </a:r>
              <a:r>
                <a:rPr lang="en-IN" sz="1600" b="1" dirty="0"/>
                <a:t>Outcome:</a:t>
              </a:r>
              <a:r>
                <a:rPr lang="en-IN" sz="1600" dirty="0"/>
                <a:t> Clean, sharp text with only the </a:t>
              </a:r>
              <a:r>
                <a:rPr lang="en-IN" sz="1600" i="1" dirty="0"/>
                <a:t>good stuff</a:t>
              </a:r>
              <a:r>
                <a:rPr lang="en-IN" sz="1600" dirty="0"/>
                <a:t> left!</a:t>
              </a:r>
              <a:endParaRPr lang="en-US" sz="1680" dirty="0">
                <a:solidFill>
                  <a:srgbClr val="000000">
                    <a:lumMod val="75000"/>
                    <a:lumOff val="25000"/>
                  </a:srgbClr>
                </a:solidFill>
                <a:latin typeface="Lora" pitchFamily="2" charset="0"/>
              </a:endParaRPr>
            </a:p>
          </p:txBody>
        </p:sp>
        <p:grpSp>
          <p:nvGrpSpPr>
            <p:cNvPr id="2081" name="Group 2080">
              <a:extLst>
                <a:ext uri="{FF2B5EF4-FFF2-40B4-BE49-F238E27FC236}">
                  <a16:creationId xmlns:a16="http://schemas.microsoft.com/office/drawing/2014/main" id="{F1CC658B-3E92-F6E8-AD7F-9E9FD3649951}"/>
                </a:ext>
              </a:extLst>
            </p:cNvPr>
            <p:cNvGrpSpPr/>
            <p:nvPr/>
          </p:nvGrpSpPr>
          <p:grpSpPr>
            <a:xfrm>
              <a:off x="941877" y="1958923"/>
              <a:ext cx="930934" cy="586139"/>
              <a:chOff x="941877" y="2030601"/>
              <a:chExt cx="930934" cy="58613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D12C061-8FC7-2E4A-9492-90F7FE8AC11A}"/>
                  </a:ext>
                </a:extLst>
              </p:cNvPr>
              <p:cNvGrpSpPr/>
              <p:nvPr/>
            </p:nvGrpSpPr>
            <p:grpSpPr>
              <a:xfrm>
                <a:off x="941877" y="2030601"/>
                <a:ext cx="930934" cy="586139"/>
                <a:chOff x="920816" y="2053524"/>
                <a:chExt cx="1294484" cy="815037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1A1F072A-1030-EB70-F6E5-406FF2E1544C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D067A10A-31B0-CEE4-EA7D-92D055A5BFDA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48" name="Rectangle: Rounded Corners 2047">
                  <a:extLst>
                    <a:ext uri="{FF2B5EF4-FFF2-40B4-BE49-F238E27FC236}">
                      <a16:creationId xmlns:a16="http://schemas.microsoft.com/office/drawing/2014/main" id="{BE05C8A5-9543-6AC1-58FB-42AF9A02E31C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6" name="TextBox 2075">
                <a:extLst>
                  <a:ext uri="{FF2B5EF4-FFF2-40B4-BE49-F238E27FC236}">
                    <a16:creationId xmlns:a16="http://schemas.microsoft.com/office/drawing/2014/main" id="{F27D0F9C-1DB8-98AA-3855-6530F5D11F06}"/>
                  </a:ext>
                </a:extLst>
              </p:cNvPr>
              <p:cNvSpPr txBox="1"/>
              <p:nvPr/>
            </p:nvSpPr>
            <p:spPr>
              <a:xfrm>
                <a:off x="1194786" y="2139004"/>
                <a:ext cx="39433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01</a:t>
                </a:r>
              </a:p>
            </p:txBody>
          </p:sp>
        </p:grp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5B7E5F6F-B94D-6175-6A1A-59E0004A4ED7}"/>
              </a:ext>
            </a:extLst>
          </p:cNvPr>
          <p:cNvGrpSpPr/>
          <p:nvPr/>
        </p:nvGrpSpPr>
        <p:grpSpPr>
          <a:xfrm>
            <a:off x="250415" y="2995928"/>
            <a:ext cx="6491167" cy="1421928"/>
            <a:chOff x="941877" y="2801995"/>
            <a:chExt cx="5409305" cy="1184940"/>
          </a:xfrm>
        </p:grpSpPr>
        <p:sp>
          <p:nvSpPr>
            <p:cNvPr id="2060" name="Rectangle 56">
              <a:extLst>
                <a:ext uri="{FF2B5EF4-FFF2-40B4-BE49-F238E27FC236}">
                  <a16:creationId xmlns:a16="http://schemas.microsoft.com/office/drawing/2014/main" id="{57ADE98C-6CE2-5277-D41B-36B4E1204825}"/>
                </a:ext>
              </a:extLst>
            </p:cNvPr>
            <p:cNvSpPr/>
            <p:nvPr/>
          </p:nvSpPr>
          <p:spPr>
            <a:xfrm>
              <a:off x="1959201" y="2801995"/>
              <a:ext cx="4391981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Sentiment Analysis</a:t>
              </a:r>
            </a:p>
            <a:p>
              <a:pPr defTabSz="1097280"/>
              <a:r>
                <a:rPr lang="en-IN" sz="1600" dirty="0"/>
                <a:t>🧠 Used </a:t>
              </a:r>
              <a:r>
                <a:rPr lang="en-IN" sz="1600" b="1" dirty="0"/>
                <a:t>TextBlob</a:t>
              </a:r>
              <a:r>
                <a:rPr lang="en-IN" sz="1600" dirty="0"/>
                <a:t> to score each tweet’s </a:t>
              </a:r>
              <a:r>
                <a:rPr lang="en-IN" sz="1600" i="1" dirty="0"/>
                <a:t>emotional tone</a:t>
              </a:r>
            </a:p>
            <a:p>
              <a:pPr defTabSz="1097280"/>
              <a:r>
                <a:rPr lang="en-IN" sz="1600" dirty="0"/>
                <a:t>📈 Polarity score from </a:t>
              </a:r>
              <a:r>
                <a:rPr lang="en-IN" sz="1600" b="1" dirty="0"/>
                <a:t>-1 (negative)</a:t>
              </a:r>
              <a:r>
                <a:rPr lang="en-IN" sz="1600" dirty="0"/>
                <a:t> to </a:t>
              </a:r>
              <a:r>
                <a:rPr lang="en-IN" sz="1600" b="1" dirty="0"/>
                <a:t>+1 (positive)</a:t>
              </a:r>
              <a:endParaRPr lang="en-IN" sz="1600" b="1" i="1" dirty="0"/>
            </a:p>
            <a:p>
              <a:pPr defTabSz="1097280"/>
              <a:r>
                <a:rPr lang="en-IN" sz="168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🗂️ </a:t>
              </a:r>
              <a:r>
                <a:rPr lang="en-IN" sz="16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Added a new sentiment column</a:t>
              </a:r>
            </a:p>
            <a:p>
              <a:pPr defTabSz="1097280"/>
              <a:r>
                <a:rPr lang="en-IN" sz="1600" dirty="0"/>
                <a:t>✨ Helps the model </a:t>
              </a:r>
              <a:r>
                <a:rPr lang="en-IN" sz="1600" i="1" dirty="0"/>
                <a:t>understand feelings</a:t>
              </a:r>
              <a:r>
                <a:rPr lang="en-IN" sz="1600" dirty="0"/>
                <a:t>, not just words!</a:t>
              </a:r>
              <a:endParaRPr lang="en-US" sz="1600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grpSp>
          <p:nvGrpSpPr>
            <p:cNvPr id="2083" name="Group 2082">
              <a:extLst>
                <a:ext uri="{FF2B5EF4-FFF2-40B4-BE49-F238E27FC236}">
                  <a16:creationId xmlns:a16="http://schemas.microsoft.com/office/drawing/2014/main" id="{4F0ECC39-50E7-1273-5CC7-1EC3D0028961}"/>
                </a:ext>
              </a:extLst>
            </p:cNvPr>
            <p:cNvGrpSpPr/>
            <p:nvPr/>
          </p:nvGrpSpPr>
          <p:grpSpPr>
            <a:xfrm>
              <a:off x="941877" y="3155186"/>
              <a:ext cx="930934" cy="586138"/>
              <a:chOff x="941877" y="3153031"/>
              <a:chExt cx="930934" cy="586138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C0451E0D-D406-814C-1928-E798ECF8FB68}"/>
                  </a:ext>
                </a:extLst>
              </p:cNvPr>
              <p:cNvGrpSpPr/>
              <p:nvPr/>
            </p:nvGrpSpPr>
            <p:grpSpPr>
              <a:xfrm>
                <a:off x="941877" y="3153031"/>
                <a:ext cx="930934" cy="586138"/>
                <a:chOff x="920816" y="2053524"/>
                <a:chExt cx="1294484" cy="815037"/>
              </a:xfrm>
            </p:grpSpPr>
            <p:sp>
              <p:nvSpPr>
                <p:cNvPr id="2057" name="Rectangle: Rounded Corners 2056">
                  <a:extLst>
                    <a:ext uri="{FF2B5EF4-FFF2-40B4-BE49-F238E27FC236}">
                      <a16:creationId xmlns:a16="http://schemas.microsoft.com/office/drawing/2014/main" id="{C8BD8D9B-09CB-8FEA-5040-834ECE519BBD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58" name="Rectangle: Rounded Corners 2057">
                  <a:extLst>
                    <a:ext uri="{FF2B5EF4-FFF2-40B4-BE49-F238E27FC236}">
                      <a16:creationId xmlns:a16="http://schemas.microsoft.com/office/drawing/2014/main" id="{34E8DB87-D366-D92E-3525-FF0194AFC83B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59" name="Rectangle: Rounded Corners 2058">
                  <a:extLst>
                    <a:ext uri="{FF2B5EF4-FFF2-40B4-BE49-F238E27FC236}">
                      <a16:creationId xmlns:a16="http://schemas.microsoft.com/office/drawing/2014/main" id="{2BB48DE6-7B0F-61B7-C57D-0312993E98EA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611AED97-EE9D-04B4-287B-5CDCFEDBA7A1}"/>
                  </a:ext>
                </a:extLst>
              </p:cNvPr>
              <p:cNvSpPr txBox="1"/>
              <p:nvPr/>
            </p:nvSpPr>
            <p:spPr>
              <a:xfrm>
                <a:off x="1194786" y="3261433"/>
                <a:ext cx="423727" cy="353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02</a:t>
                </a:r>
              </a:p>
            </p:txBody>
          </p:sp>
        </p:grpSp>
      </p:grpSp>
      <p:grpSp>
        <p:nvGrpSpPr>
          <p:cNvPr id="2086" name="Group 2085">
            <a:extLst>
              <a:ext uri="{FF2B5EF4-FFF2-40B4-BE49-F238E27FC236}">
                <a16:creationId xmlns:a16="http://schemas.microsoft.com/office/drawing/2014/main" id="{B60B63E4-94B0-B691-9416-31EFE92E971E}"/>
              </a:ext>
            </a:extLst>
          </p:cNvPr>
          <p:cNvGrpSpPr/>
          <p:nvPr/>
        </p:nvGrpSpPr>
        <p:grpSpPr>
          <a:xfrm>
            <a:off x="258879" y="4789724"/>
            <a:ext cx="7389809" cy="1409617"/>
            <a:chOff x="941877" y="4015558"/>
            <a:chExt cx="6158174" cy="1174681"/>
          </a:xfrm>
        </p:grpSpPr>
        <p:sp>
          <p:nvSpPr>
            <p:cNvPr id="2065" name="Rectangle 56">
              <a:extLst>
                <a:ext uri="{FF2B5EF4-FFF2-40B4-BE49-F238E27FC236}">
                  <a16:creationId xmlns:a16="http://schemas.microsoft.com/office/drawing/2014/main" id="{BEBE53BE-E129-4A24-B30B-524EF59FA75E}"/>
                </a:ext>
              </a:extLst>
            </p:cNvPr>
            <p:cNvSpPr/>
            <p:nvPr/>
          </p:nvSpPr>
          <p:spPr>
            <a:xfrm>
              <a:off x="1950238" y="4015558"/>
              <a:ext cx="5149813" cy="1174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>
                <a:tabLst>
                  <a:tab pos="540000" algn="l"/>
                </a:tabLst>
              </a:pPr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Keyword Frequency Analysis</a:t>
              </a:r>
            </a:p>
            <a:p>
              <a:pPr>
                <a:tabLst>
                  <a:tab pos="540000" algn="l"/>
                </a:tabLst>
              </a:pPr>
              <a:r>
                <a:rPr lang="en-IN" sz="1600" dirty="0"/>
                <a:t>📦 Tokenized + Lemmatized + Counted via `Counter()` </a:t>
              </a:r>
            </a:p>
            <a:p>
              <a:pPr>
                <a:tabLst>
                  <a:tab pos="540000" algn="l"/>
                </a:tabLst>
              </a:pPr>
              <a:r>
                <a:rPr lang="en-IN" sz="1600" dirty="0"/>
                <a:t>🏆 Top Words: </a:t>
              </a:r>
            </a:p>
            <a:p>
              <a:pPr>
                <a:tabLst>
                  <a:tab pos="540000" algn="l"/>
                </a:tabLst>
              </a:pPr>
              <a:r>
                <a:rPr lang="en-IN" sz="1600" dirty="0"/>
                <a:t>	🐦‍🔥 fire" (356), "like" (350), "amp" (333), "get" (255), "new" (227) </a:t>
              </a:r>
            </a:p>
            <a:p>
              <a:pPr>
                <a:tabLst>
                  <a:tab pos="540000" algn="l"/>
                </a:tabLst>
              </a:pPr>
              <a:r>
                <a:rPr lang="en-IN" sz="1600" dirty="0"/>
                <a:t>	🔥 Disaster words like “emergency,” “disaster,” “fire” dominate!</a:t>
              </a:r>
            </a:p>
          </p:txBody>
        </p:sp>
        <p:grpSp>
          <p:nvGrpSpPr>
            <p:cNvPr id="2085" name="Group 2084">
              <a:extLst>
                <a:ext uri="{FF2B5EF4-FFF2-40B4-BE49-F238E27FC236}">
                  <a16:creationId xmlns:a16="http://schemas.microsoft.com/office/drawing/2014/main" id="{09A56C0C-BB0C-9625-60B3-D2D0D8F59328}"/>
                </a:ext>
              </a:extLst>
            </p:cNvPr>
            <p:cNvGrpSpPr/>
            <p:nvPr/>
          </p:nvGrpSpPr>
          <p:grpSpPr>
            <a:xfrm>
              <a:off x="941877" y="4277615"/>
              <a:ext cx="930934" cy="586138"/>
              <a:chOff x="941877" y="4275460"/>
              <a:chExt cx="930934" cy="586138"/>
            </a:xfrm>
          </p:grpSpPr>
          <p:grpSp>
            <p:nvGrpSpPr>
              <p:cNvPr id="2061" name="Group 2060">
                <a:extLst>
                  <a:ext uri="{FF2B5EF4-FFF2-40B4-BE49-F238E27FC236}">
                    <a16:creationId xmlns:a16="http://schemas.microsoft.com/office/drawing/2014/main" id="{18B390D2-4C27-0B5B-7497-3995A3B911CA}"/>
                  </a:ext>
                </a:extLst>
              </p:cNvPr>
              <p:cNvGrpSpPr/>
              <p:nvPr/>
            </p:nvGrpSpPr>
            <p:grpSpPr>
              <a:xfrm>
                <a:off x="941877" y="4275460"/>
                <a:ext cx="930934" cy="586138"/>
                <a:chOff x="920816" y="2053524"/>
                <a:chExt cx="1294484" cy="815037"/>
              </a:xfrm>
            </p:grpSpPr>
            <p:sp>
              <p:nvSpPr>
                <p:cNvPr id="2062" name="Rectangle: Rounded Corners 2061">
                  <a:extLst>
                    <a:ext uri="{FF2B5EF4-FFF2-40B4-BE49-F238E27FC236}">
                      <a16:creationId xmlns:a16="http://schemas.microsoft.com/office/drawing/2014/main" id="{C878B626-A3E3-ED0B-AA5F-EE0EF95D22FF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3" name="Rectangle: Rounded Corners 2062">
                  <a:extLst>
                    <a:ext uri="{FF2B5EF4-FFF2-40B4-BE49-F238E27FC236}">
                      <a16:creationId xmlns:a16="http://schemas.microsoft.com/office/drawing/2014/main" id="{C682D4F2-B5CC-81B8-89AB-BA3EC0AFD3C8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4" name="Rectangle: Rounded Corners 2063">
                  <a:extLst>
                    <a:ext uri="{FF2B5EF4-FFF2-40B4-BE49-F238E27FC236}">
                      <a16:creationId xmlns:a16="http://schemas.microsoft.com/office/drawing/2014/main" id="{43B9ED7A-922F-A5E8-8024-8DE6877E83CE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191ED860-CFED-4CAB-084D-4FFEEA2B3D71}"/>
                  </a:ext>
                </a:extLst>
              </p:cNvPr>
              <p:cNvSpPr txBox="1"/>
              <p:nvPr/>
            </p:nvSpPr>
            <p:spPr>
              <a:xfrm>
                <a:off x="1194786" y="4372573"/>
                <a:ext cx="430407" cy="353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03</a:t>
                </a:r>
              </a:p>
            </p:txBody>
          </p:sp>
        </p:grp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19AB25A9-A6C5-DEE4-8BC8-BD7F99C92822}"/>
              </a:ext>
            </a:extLst>
          </p:cNvPr>
          <p:cNvGrpSpPr/>
          <p:nvPr/>
        </p:nvGrpSpPr>
        <p:grpSpPr>
          <a:xfrm>
            <a:off x="250415" y="6560452"/>
            <a:ext cx="6946451" cy="1409617"/>
            <a:chOff x="941877" y="5109121"/>
            <a:chExt cx="5788709" cy="1174681"/>
          </a:xfrm>
        </p:grpSpPr>
        <p:sp>
          <p:nvSpPr>
            <p:cNvPr id="2070" name="Rectangle 56">
              <a:extLst>
                <a:ext uri="{FF2B5EF4-FFF2-40B4-BE49-F238E27FC236}">
                  <a16:creationId xmlns:a16="http://schemas.microsoft.com/office/drawing/2014/main" id="{5B285AD5-551C-3033-67C1-3CB2F9A124D9}"/>
                </a:ext>
              </a:extLst>
            </p:cNvPr>
            <p:cNvSpPr/>
            <p:nvPr/>
          </p:nvSpPr>
          <p:spPr>
            <a:xfrm>
              <a:off x="1959202" y="5109121"/>
              <a:ext cx="4771384" cy="1174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280"/>
              <a:r>
                <a: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rPr>
                <a:t>Word Cloud Visualization</a:t>
              </a:r>
            </a:p>
            <a:p>
              <a:pPr defTabSz="1097280"/>
              <a:r>
                <a:rPr lang="en-IN" sz="1600" dirty="0"/>
                <a:t>🖼️ Built a </a:t>
              </a:r>
              <a:r>
                <a:rPr lang="en-IN" sz="1600" b="1" dirty="0"/>
                <a:t>Word Cloud</a:t>
              </a:r>
              <a:r>
                <a:rPr lang="en-IN" sz="1600" dirty="0"/>
                <a:t> from tokenized words</a:t>
              </a:r>
            </a:p>
            <a:p>
              <a:pPr defTabSz="1097280"/>
              <a:r>
                <a:rPr lang="en-IN" sz="1600" dirty="0"/>
                <a:t>🔠 Bigger words = More mentions</a:t>
              </a:r>
            </a:p>
            <a:p>
              <a:pPr defTabSz="1097280"/>
              <a:r>
                <a:rPr lang="en-IN" sz="1600" dirty="0"/>
                <a:t>🚨 Spotlight on: </a:t>
              </a:r>
              <a:r>
                <a:rPr lang="en-IN" sz="1600" b="1" dirty="0"/>
                <a:t>"fire," "emergency," "disaster," "police," "news“</a:t>
              </a:r>
            </a:p>
            <a:p>
              <a:pPr defTabSz="1097280"/>
              <a:r>
                <a:rPr lang="en-IN" sz="1600" dirty="0"/>
                <a:t>📌 Confirms the theme: </a:t>
              </a:r>
              <a:r>
                <a:rPr lang="en-IN" sz="1600" b="1" dirty="0"/>
                <a:t>Disaster-Focused Tweets</a:t>
              </a:r>
              <a:endParaRPr lang="en-US" sz="1680" dirty="0">
                <a:solidFill>
                  <a:srgbClr val="000000">
                    <a:lumMod val="75000"/>
                    <a:lumOff val="25000"/>
                  </a:srgbClr>
                </a:solidFill>
                <a:latin typeface="Lora" pitchFamily="2" charset="0"/>
              </a:endParaRPr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CD8D5001-1D2B-C9A0-7318-335E01E4AF65}"/>
                </a:ext>
              </a:extLst>
            </p:cNvPr>
            <p:cNvGrpSpPr/>
            <p:nvPr/>
          </p:nvGrpSpPr>
          <p:grpSpPr>
            <a:xfrm>
              <a:off x="941877" y="5326212"/>
              <a:ext cx="930934" cy="586139"/>
              <a:chOff x="941877" y="5397890"/>
              <a:chExt cx="930934" cy="586139"/>
            </a:xfrm>
          </p:grpSpPr>
          <p:grpSp>
            <p:nvGrpSpPr>
              <p:cNvPr id="2066" name="Group 2065">
                <a:extLst>
                  <a:ext uri="{FF2B5EF4-FFF2-40B4-BE49-F238E27FC236}">
                    <a16:creationId xmlns:a16="http://schemas.microsoft.com/office/drawing/2014/main" id="{AB1DC9C6-CAAF-4A96-651F-FE2DD2447C5C}"/>
                  </a:ext>
                </a:extLst>
              </p:cNvPr>
              <p:cNvGrpSpPr/>
              <p:nvPr/>
            </p:nvGrpSpPr>
            <p:grpSpPr>
              <a:xfrm>
                <a:off x="941877" y="5397890"/>
                <a:ext cx="930934" cy="586139"/>
                <a:chOff x="920816" y="2053524"/>
                <a:chExt cx="1294484" cy="815037"/>
              </a:xfrm>
            </p:grpSpPr>
            <p:sp>
              <p:nvSpPr>
                <p:cNvPr id="2067" name="Rectangle: Rounded Corners 2066">
                  <a:extLst>
                    <a:ext uri="{FF2B5EF4-FFF2-40B4-BE49-F238E27FC236}">
                      <a16:creationId xmlns:a16="http://schemas.microsoft.com/office/drawing/2014/main" id="{8B557C0B-DD37-CFC1-E5B9-85E09C314E2E}"/>
                    </a:ext>
                  </a:extLst>
                </p:cNvPr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8" name="Rectangle: Rounded Corners 2067">
                  <a:extLst>
                    <a:ext uri="{FF2B5EF4-FFF2-40B4-BE49-F238E27FC236}">
                      <a16:creationId xmlns:a16="http://schemas.microsoft.com/office/drawing/2014/main" id="{51146389-B989-0BCF-05D4-4E825A50504A}"/>
                    </a:ext>
                  </a:extLst>
                </p:cNvPr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69" name="Rectangle: Rounded Corners 2068">
                  <a:extLst>
                    <a:ext uri="{FF2B5EF4-FFF2-40B4-BE49-F238E27FC236}">
                      <a16:creationId xmlns:a16="http://schemas.microsoft.com/office/drawing/2014/main" id="{FCCD03C8-94EB-F683-C05D-5A57EEC2B898}"/>
                    </a:ext>
                  </a:extLst>
                </p:cNvPr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22687A95-F062-E214-63DD-FB7AC0B84FF2}"/>
                  </a:ext>
                </a:extLst>
              </p:cNvPr>
              <p:cNvSpPr txBox="1"/>
              <p:nvPr/>
            </p:nvSpPr>
            <p:spPr>
              <a:xfrm>
                <a:off x="1194786" y="5506293"/>
                <a:ext cx="427735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FFFFFF"/>
                    </a:solidFill>
                    <a:latin typeface="Lora" pitchFamily="2" charset="0"/>
                  </a:rPr>
                  <a:t>04</a:t>
                </a:r>
              </a:p>
            </p:txBody>
          </p:sp>
        </p:grpSp>
      </p:grpSp>
      <p:sp>
        <p:nvSpPr>
          <p:cNvPr id="2074" name="Text 0">
            <a:extLst>
              <a:ext uri="{FF2B5EF4-FFF2-40B4-BE49-F238E27FC236}">
                <a16:creationId xmlns:a16="http://schemas.microsoft.com/office/drawing/2014/main" id="{99C2AD81-7A3D-9587-BDBF-7140C1B6FBE3}"/>
              </a:ext>
            </a:extLst>
          </p:cNvPr>
          <p:cNvSpPr/>
          <p:nvPr/>
        </p:nvSpPr>
        <p:spPr>
          <a:xfrm>
            <a:off x="2352727" y="126324"/>
            <a:ext cx="103412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Data Cleaning &amp; Frequency Analysis</a:t>
            </a:r>
            <a:endParaRPr lang="en-US" sz="44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BF140-A5A6-0A81-5E34-A925F70C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01" y="883032"/>
            <a:ext cx="3833665" cy="471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2670F0-4666-8E5C-A5AA-E5E87174F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533" y="883033"/>
            <a:ext cx="3519392" cy="223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02AD2A-3197-CAEB-8E26-1F6A1EC6F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33" y="3274085"/>
            <a:ext cx="3539266" cy="232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6FFF4F-99FE-2207-847F-F4B97B00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33" y="5752655"/>
            <a:ext cx="3539266" cy="225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89505D-2893-B1FF-3810-E36BA6D0F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81" y="5752654"/>
            <a:ext cx="3183585" cy="225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20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C6F2E3-9E7A-E7FE-3B3A-EE1A4CA9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C20AE5A-4FC9-E507-C151-8154C31BAED1}"/>
              </a:ext>
            </a:extLst>
          </p:cNvPr>
          <p:cNvSpPr/>
          <p:nvPr/>
        </p:nvSpPr>
        <p:spPr>
          <a:xfrm>
            <a:off x="8075172" y="0"/>
            <a:ext cx="6633458" cy="822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91F848-A6D9-B398-F983-454129E44509}"/>
              </a:ext>
            </a:extLst>
          </p:cNvPr>
          <p:cNvSpPr/>
          <p:nvPr/>
        </p:nvSpPr>
        <p:spPr>
          <a:xfrm>
            <a:off x="272990" y="965675"/>
            <a:ext cx="447079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231D2B5-C060-E528-3834-EC2C45E32424}"/>
              </a:ext>
            </a:extLst>
          </p:cNvPr>
          <p:cNvSpPr/>
          <p:nvPr/>
        </p:nvSpPr>
        <p:spPr>
          <a:xfrm>
            <a:off x="427306" y="1123160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2CEA339-35C6-C166-9981-E2D570018BE1}"/>
              </a:ext>
            </a:extLst>
          </p:cNvPr>
          <p:cNvSpPr/>
          <p:nvPr/>
        </p:nvSpPr>
        <p:spPr>
          <a:xfrm>
            <a:off x="817406" y="854580"/>
            <a:ext cx="1694825" cy="15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📍 </a:t>
            </a:r>
            <a:r>
              <a:rPr lang="en-IN" sz="2000" b="1" dirty="0">
                <a:latin typeface="Black Ops One" panose="02000000000000000000" pitchFamily="2" charset="0"/>
              </a:rPr>
              <a:t>“Unknown” Rules the Map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3E26B71-6ED7-5CA1-DE1B-F71C4B263DC3}"/>
              </a:ext>
            </a:extLst>
          </p:cNvPr>
          <p:cNvSpPr/>
          <p:nvPr/>
        </p:nvSpPr>
        <p:spPr>
          <a:xfrm>
            <a:off x="1216436" y="1126531"/>
            <a:ext cx="3516939" cy="612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🕵️‍♂️ Most tweets have </a:t>
            </a:r>
            <a:r>
              <a:rPr lang="en-IN" sz="1200" b="1" dirty="0"/>
              <a:t>no location data</a:t>
            </a:r>
            <a:br>
              <a:rPr lang="en-IN" sz="1200" dirty="0"/>
            </a:br>
            <a:r>
              <a:rPr lang="en-IN" sz="1200" dirty="0"/>
              <a:t>🔸 </a:t>
            </a:r>
            <a:r>
              <a:rPr lang="en-IN" sz="1200" b="1" dirty="0"/>
              <a:t>1460 Normal</a:t>
            </a:r>
            <a:r>
              <a:rPr lang="en-IN" sz="1200" dirty="0"/>
              <a:t> | </a:t>
            </a:r>
            <a:r>
              <a:rPr lang="en-IN" sz="1200" b="1" dirty="0"/>
              <a:t>1077 Disaster</a:t>
            </a:r>
            <a:r>
              <a:rPr lang="en-IN" sz="1200" dirty="0"/>
              <a:t> tweets = “Unknown”</a:t>
            </a:r>
            <a:br>
              <a:rPr lang="en-IN" sz="1200" dirty="0"/>
            </a:br>
            <a:r>
              <a:rPr lang="en-IN" sz="1200" dirty="0"/>
              <a:t>📉 Shows a </a:t>
            </a:r>
            <a:r>
              <a:rPr lang="en-IN" sz="1200" b="1" dirty="0"/>
              <a:t>huge gap in geotagging</a:t>
            </a:r>
            <a:r>
              <a:rPr lang="en-IN" sz="1200" dirty="0"/>
              <a:t> on Twitter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9838926-8A6F-7488-EAF9-85CA86F74DA5}"/>
              </a:ext>
            </a:extLst>
          </p:cNvPr>
          <p:cNvSpPr/>
          <p:nvPr/>
        </p:nvSpPr>
        <p:spPr>
          <a:xfrm>
            <a:off x="272991" y="2102009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BB6881C-57FC-E009-6DFD-A686AAB87DCD}"/>
              </a:ext>
            </a:extLst>
          </p:cNvPr>
          <p:cNvSpPr/>
          <p:nvPr/>
        </p:nvSpPr>
        <p:spPr>
          <a:xfrm>
            <a:off x="438881" y="2264263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724DE40-BEDD-4C8D-CC95-53817C2B95D1}"/>
              </a:ext>
            </a:extLst>
          </p:cNvPr>
          <p:cNvSpPr/>
          <p:nvPr/>
        </p:nvSpPr>
        <p:spPr>
          <a:xfrm>
            <a:off x="817406" y="2020713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🇺🇸 </a:t>
            </a:r>
            <a:r>
              <a:rPr lang="en-IN" sz="2000" b="1" dirty="0">
                <a:latin typeface="Black Ops One" panose="02000000000000000000" pitchFamily="2" charset="0"/>
              </a:rPr>
              <a:t>USA: Top Disaster Tweeter (Excl. Unknown)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16245D3-DF6E-32EF-CB46-59A8AA1C9FC5}"/>
              </a:ext>
            </a:extLst>
          </p:cNvPr>
          <p:cNvSpPr/>
          <p:nvPr/>
        </p:nvSpPr>
        <p:spPr>
          <a:xfrm>
            <a:off x="1216436" y="2327407"/>
            <a:ext cx="4721796" cy="416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🌪️ </a:t>
            </a:r>
            <a:r>
              <a:rPr lang="en-IN" sz="1200" b="1" dirty="0"/>
              <a:t>70 Disaster Tweets</a:t>
            </a:r>
            <a:r>
              <a:rPr lang="en-IN" sz="1200" dirty="0"/>
              <a:t> vs. </a:t>
            </a:r>
            <a:r>
              <a:rPr lang="en-IN" sz="1200" b="1" dirty="0"/>
              <a:t>39 Normal</a:t>
            </a:r>
            <a:r>
              <a:rPr lang="en-IN" sz="1200" dirty="0"/>
              <a:t> from the USA</a:t>
            </a:r>
            <a:br>
              <a:rPr lang="en-IN" sz="1200" dirty="0"/>
            </a:br>
            <a:r>
              <a:rPr lang="en-IN" sz="1200" dirty="0"/>
              <a:t>🧭 Suggests stronger disaster </a:t>
            </a:r>
            <a:r>
              <a:rPr lang="en-IN" sz="1200" b="1" dirty="0"/>
              <a:t>awareness, reporting, or tagging</a:t>
            </a:r>
            <a:r>
              <a:rPr lang="en-IN" sz="1200" dirty="0"/>
              <a:t> in the U.S.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E854C5C-6A39-7E74-FA3A-A4DA2997F8AF}"/>
              </a:ext>
            </a:extLst>
          </p:cNvPr>
          <p:cNvSpPr/>
          <p:nvPr/>
        </p:nvSpPr>
        <p:spPr>
          <a:xfrm>
            <a:off x="272991" y="3135664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5262586-31F6-D497-17E2-0C7EA074BC23}"/>
              </a:ext>
            </a:extLst>
          </p:cNvPr>
          <p:cNvSpPr/>
          <p:nvPr/>
        </p:nvSpPr>
        <p:spPr>
          <a:xfrm>
            <a:off x="449767" y="3295103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D632BA8-BBD2-7F1D-0531-4433A67C9C33}"/>
              </a:ext>
            </a:extLst>
          </p:cNvPr>
          <p:cNvSpPr/>
          <p:nvPr/>
        </p:nvSpPr>
        <p:spPr>
          <a:xfrm>
            <a:off x="817406" y="3038708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🗽</a:t>
            </a:r>
            <a:r>
              <a:rPr lang="en-IN" sz="2000" b="1" dirty="0">
                <a:latin typeface="Black Ops One" panose="02000000000000000000" pitchFamily="2" charset="0"/>
              </a:rPr>
              <a:t>New York Talks, But Not About Disasters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8851C7A-27D8-37FC-5F9F-FCD220D40A40}"/>
              </a:ext>
            </a:extLst>
          </p:cNvPr>
          <p:cNvSpPr/>
          <p:nvPr/>
        </p:nvSpPr>
        <p:spPr>
          <a:xfrm>
            <a:off x="1216436" y="3323886"/>
            <a:ext cx="3968760" cy="470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🗨️ </a:t>
            </a:r>
            <a:r>
              <a:rPr lang="en-IN" sz="1200" b="1" dirty="0"/>
              <a:t>56 Normal Tweets</a:t>
            </a:r>
            <a:r>
              <a:rPr lang="en-IN" sz="1200" dirty="0"/>
              <a:t> vs. only </a:t>
            </a:r>
            <a:r>
              <a:rPr lang="en-IN" sz="1200" b="1" dirty="0"/>
              <a:t>17 Disaster Tweets</a:t>
            </a:r>
            <a:br>
              <a:rPr lang="en-IN" sz="1200" dirty="0"/>
            </a:br>
            <a:r>
              <a:rPr lang="en-IN" sz="1200" dirty="0"/>
              <a:t>⚖️ High general activity, but fewer tweets tagged as disasters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944B1706-AFD4-8B53-35B2-185202549EC5}"/>
              </a:ext>
            </a:extLst>
          </p:cNvPr>
          <p:cNvSpPr/>
          <p:nvPr/>
        </p:nvSpPr>
        <p:spPr>
          <a:xfrm>
            <a:off x="272989" y="4167699"/>
            <a:ext cx="447077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chemeClr val="accent6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8FC9516-D6D4-4E24-3641-7F6EA97D98B8}"/>
              </a:ext>
            </a:extLst>
          </p:cNvPr>
          <p:cNvSpPr/>
          <p:nvPr/>
        </p:nvSpPr>
        <p:spPr>
          <a:xfrm>
            <a:off x="438192" y="4332089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8F222038-376E-6227-6F26-588B0E624183}"/>
              </a:ext>
            </a:extLst>
          </p:cNvPr>
          <p:cNvSpPr/>
          <p:nvPr/>
        </p:nvSpPr>
        <p:spPr>
          <a:xfrm>
            <a:off x="817403" y="4088037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🌐 </a:t>
            </a:r>
            <a:r>
              <a:rPr lang="en-IN" sz="2000" b="1" dirty="0">
                <a:latin typeface="Black Ops One" panose="02000000000000000000" pitchFamily="2" charset="0"/>
              </a:rPr>
              <a:t>Disaster-Only Locations Appear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0A90D380-8430-7DBA-227D-22428968B01A}"/>
              </a:ext>
            </a:extLst>
          </p:cNvPr>
          <p:cNvSpPr/>
          <p:nvPr/>
        </p:nvSpPr>
        <p:spPr>
          <a:xfrm>
            <a:off x="1216436" y="4385608"/>
            <a:ext cx="5223999" cy="470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/>
              <a:t>📍 </a:t>
            </a:r>
            <a:r>
              <a:rPr lang="en-IN" sz="1400" b="1" dirty="0"/>
              <a:t>Nigeria, India, UK, Washington DC, Mumbai</a:t>
            </a:r>
            <a:br>
              <a:rPr lang="en-IN" sz="1400" dirty="0"/>
            </a:br>
            <a:r>
              <a:rPr lang="en-IN" sz="1400" dirty="0"/>
              <a:t>🚨 These regions only pop up during </a:t>
            </a:r>
            <a:r>
              <a:rPr lang="en-IN" sz="1400" b="1" dirty="0"/>
              <a:t>disasters</a:t>
            </a:r>
            <a:r>
              <a:rPr lang="en-IN" sz="1400" dirty="0"/>
              <a:t>, not in normal tweeting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32BDBDC8-44FC-FE3F-E671-A4840037DF8C}"/>
              </a:ext>
            </a:extLst>
          </p:cNvPr>
          <p:cNvSpPr/>
          <p:nvPr/>
        </p:nvSpPr>
        <p:spPr>
          <a:xfrm>
            <a:off x="272991" y="5319833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608A009E-AAD7-C992-B15E-5A94B0AC84C3}"/>
              </a:ext>
            </a:extLst>
          </p:cNvPr>
          <p:cNvSpPr/>
          <p:nvPr/>
        </p:nvSpPr>
        <p:spPr>
          <a:xfrm>
            <a:off x="438192" y="5470512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CAEA2A5-2564-FC3F-3018-8A86F4CEDF40}"/>
              </a:ext>
            </a:extLst>
          </p:cNvPr>
          <p:cNvSpPr/>
          <p:nvPr/>
        </p:nvSpPr>
        <p:spPr>
          <a:xfrm>
            <a:off x="816888" y="5134364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📣 </a:t>
            </a:r>
            <a:r>
              <a:rPr lang="en-IN" sz="2000" b="1" dirty="0">
                <a:latin typeface="Black Ops One" panose="02000000000000000000" pitchFamily="2" charset="0"/>
              </a:rPr>
              <a:t>Global South: Loud in Crisis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4B402246-7A4B-21B4-27F7-FD732B4074DB}"/>
              </a:ext>
            </a:extLst>
          </p:cNvPr>
          <p:cNvSpPr/>
          <p:nvPr/>
        </p:nvSpPr>
        <p:spPr>
          <a:xfrm>
            <a:off x="1216436" y="5408784"/>
            <a:ext cx="4495885" cy="523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🌏 Countries like </a:t>
            </a:r>
            <a:r>
              <a:rPr lang="en-IN" sz="1200" b="1" dirty="0"/>
              <a:t>India &amp; Nigeria</a:t>
            </a:r>
            <a:r>
              <a:rPr lang="en-IN" sz="1200" dirty="0"/>
              <a:t> show up in disasters</a:t>
            </a:r>
            <a:br>
              <a:rPr lang="en-IN" sz="1200" dirty="0"/>
            </a:br>
            <a:r>
              <a:rPr lang="en-IN" sz="1200" dirty="0"/>
              <a:t>📢 May reflect </a:t>
            </a:r>
            <a:r>
              <a:rPr lang="en-IN" sz="1200" b="1" dirty="0"/>
              <a:t>higher alertness or public concern</a:t>
            </a:r>
            <a:r>
              <a:rPr lang="en-IN" sz="1200" dirty="0"/>
              <a:t> during emergencies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10EBDBF8-2E3F-F8A1-0651-207CF859E0E4}"/>
              </a:ext>
            </a:extLst>
          </p:cNvPr>
          <p:cNvSpPr/>
          <p:nvPr/>
        </p:nvSpPr>
        <p:spPr>
          <a:xfrm>
            <a:off x="272991" y="6296430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F327A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CFC9E885-54F3-27C8-B8A8-9EC3B4987DBA}"/>
              </a:ext>
            </a:extLst>
          </p:cNvPr>
          <p:cNvSpPr/>
          <p:nvPr/>
        </p:nvSpPr>
        <p:spPr>
          <a:xfrm>
            <a:off x="438192" y="6443497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DB25E1A-A5FB-6DDF-1867-A84D3BB69E58}"/>
              </a:ext>
            </a:extLst>
          </p:cNvPr>
          <p:cNvSpPr/>
          <p:nvPr/>
        </p:nvSpPr>
        <p:spPr>
          <a:xfrm>
            <a:off x="817406" y="6193621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🌆 </a:t>
            </a:r>
            <a:r>
              <a:rPr lang="en-IN" sz="2000" b="1" dirty="0">
                <a:latin typeface="Black Ops One" panose="02000000000000000000" pitchFamily="2" charset="0"/>
              </a:rPr>
              <a:t>Urban West = Normal Tweet Hotspots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A8CB63B5-D8D9-B68E-F33D-5A97B2EC2557}"/>
              </a:ext>
            </a:extLst>
          </p:cNvPr>
          <p:cNvSpPr/>
          <p:nvPr/>
        </p:nvSpPr>
        <p:spPr>
          <a:xfrm>
            <a:off x="1216436" y="6511766"/>
            <a:ext cx="4495885" cy="42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🗺️ </a:t>
            </a:r>
            <a:r>
              <a:rPr lang="en-IN" sz="1200" b="1" dirty="0"/>
              <a:t>London, NYC, LA, Canada</a:t>
            </a:r>
            <a:r>
              <a:rPr lang="en-IN" sz="1200" dirty="0"/>
              <a:t> lead normal tweeting</a:t>
            </a:r>
            <a:br>
              <a:rPr lang="en-IN" sz="1200" dirty="0"/>
            </a:br>
            <a:r>
              <a:rPr lang="en-IN" sz="1200" dirty="0"/>
              <a:t>💡 Suggests </a:t>
            </a:r>
            <a:r>
              <a:rPr lang="en-IN" sz="1200" b="1" dirty="0"/>
              <a:t>routine Twitter use is higher</a:t>
            </a:r>
            <a:r>
              <a:rPr lang="en-IN" sz="1200" dirty="0"/>
              <a:t> in urban, developed regions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2EAF22EB-2DAB-F9CA-145F-F94B10C7DA48}"/>
              </a:ext>
            </a:extLst>
          </p:cNvPr>
          <p:cNvSpPr/>
          <p:nvPr/>
        </p:nvSpPr>
        <p:spPr>
          <a:xfrm>
            <a:off x="272989" y="7402949"/>
            <a:ext cx="447080" cy="416059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C93161C6-DC4F-7F43-F6A5-60D2025BB098}"/>
              </a:ext>
            </a:extLst>
          </p:cNvPr>
          <p:cNvSpPr/>
          <p:nvPr/>
        </p:nvSpPr>
        <p:spPr>
          <a:xfrm>
            <a:off x="449767" y="7565003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ea typeface="+mn-ea"/>
              <a:cs typeface="Merriweather Bold" panose="020B0604020202020204" charset="0"/>
            </a:endParaRPr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CAEFB140-C632-15F7-FF0B-838771EE4923}"/>
              </a:ext>
            </a:extLst>
          </p:cNvPr>
          <p:cNvSpPr/>
          <p:nvPr/>
        </p:nvSpPr>
        <p:spPr>
          <a:xfrm>
            <a:off x="816888" y="7243899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latin typeface="Black Ops One" panose="02000000000000000000" pitchFamily="2" charset="0"/>
              </a:rPr>
              <a:t>🏛️</a:t>
            </a:r>
            <a:r>
              <a:rPr lang="en-IN" sz="2000" b="1" dirty="0">
                <a:latin typeface="Black Ops One" panose="02000000000000000000" pitchFamily="2" charset="0"/>
              </a:rPr>
              <a:t>Washington DC: All About Disaster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lack Ops One" panose="02000000000000000000" pitchFamily="2" charset="0"/>
              <a:cs typeface="Merriweather Bold" panose="020B0604020202020204" charset="0"/>
            </a:endParaRPr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1A0BFD44-A68F-B739-DFEE-1E8D9C0F38E1}"/>
              </a:ext>
            </a:extLst>
          </p:cNvPr>
          <p:cNvSpPr/>
          <p:nvPr/>
        </p:nvSpPr>
        <p:spPr>
          <a:xfrm>
            <a:off x="1216436" y="7587769"/>
            <a:ext cx="3710577" cy="49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📊 </a:t>
            </a:r>
            <a:r>
              <a:rPr lang="en-IN" sz="1200" b="1" dirty="0"/>
              <a:t>29 Disaster Tweets</a:t>
            </a:r>
            <a:r>
              <a:rPr lang="en-IN" sz="1200" dirty="0"/>
              <a:t> | </a:t>
            </a:r>
            <a:r>
              <a:rPr lang="en-IN" sz="1200" b="1" dirty="0"/>
              <a:t>0 Normal Tweets</a:t>
            </a:r>
            <a:br>
              <a:rPr lang="en-IN" sz="1200" dirty="0"/>
            </a:br>
            <a:r>
              <a:rPr lang="en-IN" sz="1200" dirty="0"/>
              <a:t>📡 Possibly due to </a:t>
            </a:r>
            <a:r>
              <a:rPr lang="en-IN" sz="1200" b="1" dirty="0"/>
              <a:t>news media, alerts, or official comms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039AE83-16CF-7BB1-A31E-E1213DF8EF64}"/>
              </a:ext>
            </a:extLst>
          </p:cNvPr>
          <p:cNvSpPr/>
          <p:nvPr/>
        </p:nvSpPr>
        <p:spPr>
          <a:xfrm>
            <a:off x="75304" y="19082"/>
            <a:ext cx="7810051" cy="799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🌍 Tweet Location Analysis</a:t>
            </a:r>
            <a:endParaRPr lang="en-US" sz="40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CC52C0D-CF42-4068-06DE-B53345E2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509" y="97834"/>
            <a:ext cx="3660904" cy="4700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B9647F-57A0-42C7-4BAB-F43934E7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94" y="4896471"/>
            <a:ext cx="6436894" cy="3235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D7B4A12-1D3E-708A-C593-94E86F40F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3230" y="328910"/>
            <a:ext cx="2667900" cy="445302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2818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8">
            <a:extLst>
              <a:ext uri="{FF2B5EF4-FFF2-40B4-BE49-F238E27FC236}">
                <a16:creationId xmlns:a16="http://schemas.microsoft.com/office/drawing/2014/main" id="{3614DDD8-AAF6-4F5C-1046-477A07558EAD}"/>
              </a:ext>
            </a:extLst>
          </p:cNvPr>
          <p:cNvSpPr/>
          <p:nvPr/>
        </p:nvSpPr>
        <p:spPr>
          <a:xfrm>
            <a:off x="8272650" y="2110750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C8067-CB10-D9A9-D44B-B2153FA6B013}"/>
              </a:ext>
            </a:extLst>
          </p:cNvPr>
          <p:cNvSpPr txBox="1"/>
          <p:nvPr/>
        </p:nvSpPr>
        <p:spPr>
          <a:xfrm>
            <a:off x="172122" y="23880"/>
            <a:ext cx="14361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5BC0EB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💢 Splitting the Dataset into Training &amp; Testing Sets for Model Development &amp; Evaluation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BC0EB"/>
              </a:solidFill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8E085751-3D29-C116-0B63-E366F6188149}"/>
              </a:ext>
            </a:extLst>
          </p:cNvPr>
          <p:cNvSpPr/>
          <p:nvPr/>
        </p:nvSpPr>
        <p:spPr>
          <a:xfrm>
            <a:off x="8260258" y="7296375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E456C15B-C0C8-2136-D8A5-4715341D22F7}"/>
              </a:ext>
            </a:extLst>
          </p:cNvPr>
          <p:cNvSpPr/>
          <p:nvPr/>
        </p:nvSpPr>
        <p:spPr>
          <a:xfrm>
            <a:off x="8052287" y="1454037"/>
            <a:ext cx="50178" cy="6044044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405F401-A7B9-3F62-4D64-E0D2E7C54B3B}"/>
              </a:ext>
            </a:extLst>
          </p:cNvPr>
          <p:cNvSpPr/>
          <p:nvPr/>
        </p:nvSpPr>
        <p:spPr>
          <a:xfrm>
            <a:off x="7818389" y="187922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C34F8E8-9546-7B28-D40F-C8D78AC600E6}"/>
              </a:ext>
            </a:extLst>
          </p:cNvPr>
          <p:cNvSpPr/>
          <p:nvPr/>
        </p:nvSpPr>
        <p:spPr>
          <a:xfrm>
            <a:off x="8009841" y="1977331"/>
            <a:ext cx="11537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BC11003-849E-B6C6-B57D-3F2AD99F9BDA}"/>
              </a:ext>
            </a:extLst>
          </p:cNvPr>
          <p:cNvSpPr/>
          <p:nvPr/>
        </p:nvSpPr>
        <p:spPr>
          <a:xfrm>
            <a:off x="9035355" y="1432657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🧠 Feature Setup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962C10D-D24F-0040-EFD8-466F7588A23A}"/>
              </a:ext>
            </a:extLst>
          </p:cNvPr>
          <p:cNvSpPr/>
          <p:nvPr/>
        </p:nvSpPr>
        <p:spPr>
          <a:xfrm>
            <a:off x="9457663" y="1842064"/>
            <a:ext cx="4800757" cy="1239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Features (X) include:</a:t>
            </a:r>
          </a:p>
          <a:p>
            <a:pPr marL="457200" marR="0" lvl="1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✅ Cleaned Tweets 🧹</a:t>
            </a:r>
          </a:p>
          <a:p>
            <a:pPr marL="457200" marR="0" lvl="1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✅ Sentiment Scores from TextBlob </a:t>
            </a:r>
          </a:p>
          <a:p>
            <a:pPr marL="457200" marR="0" lvl="1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💬Together, they form a rich dataset of 7613 entries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➕ Sentiment adds emotional context to raw text!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3FF9154-1E57-1422-F42B-D27E5F2DE229}"/>
              </a:ext>
            </a:extLst>
          </p:cNvPr>
          <p:cNvSpPr/>
          <p:nvPr/>
        </p:nvSpPr>
        <p:spPr>
          <a:xfrm>
            <a:off x="8286186" y="391473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C0D0C9D2-AB89-91A0-6980-6999FA5247B8}"/>
              </a:ext>
            </a:extLst>
          </p:cNvPr>
          <p:cNvSpPr/>
          <p:nvPr/>
        </p:nvSpPr>
        <p:spPr>
          <a:xfrm>
            <a:off x="7818389" y="368089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99BD85D-3619-3B13-DB31-49AE5DED20DE}"/>
              </a:ext>
            </a:extLst>
          </p:cNvPr>
          <p:cNvSpPr/>
          <p:nvPr/>
        </p:nvSpPr>
        <p:spPr>
          <a:xfrm>
            <a:off x="7979957" y="3790576"/>
            <a:ext cx="17514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08B24D42-0040-BE12-387C-8A825EC70B29}"/>
              </a:ext>
            </a:extLst>
          </p:cNvPr>
          <p:cNvSpPr/>
          <p:nvPr/>
        </p:nvSpPr>
        <p:spPr>
          <a:xfrm>
            <a:off x="9035355" y="3270232"/>
            <a:ext cx="3376647" cy="34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🎯 Target Variable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FA003991-04FC-5ADC-0929-530FC8397D33}"/>
              </a:ext>
            </a:extLst>
          </p:cNvPr>
          <p:cNvSpPr/>
          <p:nvPr/>
        </p:nvSpPr>
        <p:spPr>
          <a:xfrm>
            <a:off x="9457663" y="3674814"/>
            <a:ext cx="4074270" cy="96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 y holds the binary labels:</a:t>
            </a:r>
          </a:p>
          <a:p>
            <a:pPr marL="628650" marR="0" lvl="1" indent="-171450" algn="l" defTabSz="3600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180000" algn="l"/>
                <a:tab pos="3600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1 → Disaster Tweet 🚨</a:t>
            </a:r>
          </a:p>
          <a:p>
            <a:pPr marL="628650" marR="0" lvl="1" indent="-171450" algn="l" defTabSz="3600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180000" algn="l"/>
                <a:tab pos="3600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0 → Normal Tweet 🕊️</a:t>
            </a:r>
          </a:p>
          <a:p>
            <a:pPr marL="628650" marR="0" lvl="1" indent="-171450" algn="l" defTabSz="3600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180000" algn="l"/>
                <a:tab pos="360000" algn="l"/>
              </a:tabLst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 A clean and simple setup for supervised learning!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DB1C00B1-FFA9-94C0-5EB9-7EECE2931F05}"/>
              </a:ext>
            </a:extLst>
          </p:cNvPr>
          <p:cNvSpPr/>
          <p:nvPr/>
        </p:nvSpPr>
        <p:spPr>
          <a:xfrm>
            <a:off x="8286186" y="563652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5070624F-77B1-C328-0C8D-589231A2AE30}"/>
              </a:ext>
            </a:extLst>
          </p:cNvPr>
          <p:cNvSpPr/>
          <p:nvPr/>
        </p:nvSpPr>
        <p:spPr>
          <a:xfrm>
            <a:off x="7818389" y="540268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A7783F2-913E-BCFB-5966-6591DE6322D6}"/>
              </a:ext>
            </a:extLst>
          </p:cNvPr>
          <p:cNvSpPr/>
          <p:nvPr/>
        </p:nvSpPr>
        <p:spPr>
          <a:xfrm>
            <a:off x="7979600" y="5523941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2771D688-1383-6F82-0998-868296F92F22}"/>
              </a:ext>
            </a:extLst>
          </p:cNvPr>
          <p:cNvSpPr/>
          <p:nvPr/>
        </p:nvSpPr>
        <p:spPr>
          <a:xfrm>
            <a:off x="9061283" y="4893621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✂️ Train-Test Split Summary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CF73BCBE-63FC-AE9A-91E2-3609CB286C67}"/>
              </a:ext>
            </a:extLst>
          </p:cNvPr>
          <p:cNvSpPr/>
          <p:nvPr/>
        </p:nvSpPr>
        <p:spPr>
          <a:xfrm>
            <a:off x="9457663" y="5313123"/>
            <a:ext cx="4800758" cy="996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Used an 80/20 ratio for training and testing:</a:t>
            </a:r>
          </a:p>
          <a:p>
            <a:pPr marL="457200" marR="0" lvl="1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🧪 Training set: 6090 entries</a:t>
            </a:r>
          </a:p>
          <a:p>
            <a:pPr marL="457200" marR="0" lvl="1" indent="0" algn="l" defTabSz="3600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🧪 Testing set: 1523 entries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628650" marR="0" lvl="1" indent="-171450" algn="l" defTabSz="3600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180000" algn="l"/>
                <a:tab pos="360000" algn="l"/>
              </a:tabLst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 Ensures the model learns well and is tested fairly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5D565987-7DB6-C593-CF84-3DDF36982215}"/>
              </a:ext>
            </a:extLst>
          </p:cNvPr>
          <p:cNvSpPr/>
          <p:nvPr/>
        </p:nvSpPr>
        <p:spPr>
          <a:xfrm>
            <a:off x="7818389" y="7033468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89BC3AD5-A0F8-DA31-24C9-7669E416C1E5}"/>
              </a:ext>
            </a:extLst>
          </p:cNvPr>
          <p:cNvSpPr/>
          <p:nvPr/>
        </p:nvSpPr>
        <p:spPr>
          <a:xfrm>
            <a:off x="7961052" y="7154725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02DAA508-C056-3500-EE3B-477988390A2C}"/>
              </a:ext>
            </a:extLst>
          </p:cNvPr>
          <p:cNvSpPr/>
          <p:nvPr/>
        </p:nvSpPr>
        <p:spPr>
          <a:xfrm>
            <a:off x="9035355" y="6501036"/>
            <a:ext cx="4214813" cy="30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📌 Bottom Line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512835A5-D707-13E7-01C9-177507825532}"/>
              </a:ext>
            </a:extLst>
          </p:cNvPr>
          <p:cNvSpPr/>
          <p:nvPr/>
        </p:nvSpPr>
        <p:spPr>
          <a:xfrm>
            <a:off x="9457664" y="6953295"/>
            <a:ext cx="4800757" cy="996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✅ The dataset is now model-ready, complete with smart 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Features &amp; clear labels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✅ Split cleanly to enable robust model development &amp; 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Lora" pitchFamily="2" charset="0"/>
                <a:ea typeface="Source Sans Pro" pitchFamily="34" charset="-122"/>
                <a:cs typeface="+mn-cs"/>
              </a:rPr>
              <a:t>accurate evaluation 🚀📊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D3838"/>
              </a:solidFill>
              <a:effectLst/>
              <a:uLnTx/>
              <a:uFillTx/>
              <a:latin typeface="Lora" pitchFamily="2" charset="0"/>
              <a:ea typeface="Source Sans Pro" pitchFamily="34" charset="-122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0036B8-2F1D-D8B6-81A2-6033548E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4" y="1215344"/>
            <a:ext cx="6893042" cy="408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20FD9C-D433-6649-CD08-D01BDFD0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3" y="5427265"/>
            <a:ext cx="6889033" cy="2610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54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0269" y="0"/>
            <a:ext cx="7406078" cy="108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TF-IDF &amp; Sentiment-Based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Feature Engineering &amp; Class Balancing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13" y="1298616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1421" y="1338745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/>
              <a:t>🧾 </a:t>
            </a: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3251F5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TF-IDF Vectorization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3251F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41275" y="1756033"/>
            <a:ext cx="5504231" cy="1777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Cleaned tweets transformed into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numerical vectors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using TfidfVectorizer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2E"/>
              </a:solidFill>
              <a:effectLst/>
              <a:uLnTx/>
              <a:uFillTx/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🔢 Feature cap set to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5000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 to maintain balance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📏 Matrix sizes:</a:t>
            </a:r>
          </a:p>
          <a:p>
            <a:pPr marL="742950" lvl="1" indent="-285750">
              <a:lnSpc>
                <a:spcPts val="1600"/>
              </a:lnSpc>
              <a:buFont typeface="Wingdings" panose="05000000000000000000" pitchFamily="2" charset="2"/>
              <a:buChar char="q"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Training → (6090, 5000)</a:t>
            </a:r>
          </a:p>
          <a:p>
            <a:pPr marL="742950" lvl="1" indent="-285750">
              <a:lnSpc>
                <a:spcPts val="1800"/>
              </a:lnSpc>
              <a:buFont typeface="Wingdings" panose="05000000000000000000" pitchFamily="2" charset="2"/>
              <a:buChar char="q"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Testing → (1523, 5000)</a:t>
            </a:r>
            <a:endParaRPr lang="en-US" sz="1400" dirty="0">
              <a:solidFill>
                <a:srgbClr val="000000"/>
              </a:solidFill>
              <a:latin typeface="Calibri" panose="020F0502020204030204"/>
            </a:endParaRPr>
          </a:p>
          <a:p>
            <a:pPr>
              <a:lnSpc>
                <a:spcPts val="1800"/>
              </a:lnSpc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🧪 Printed sample features like 'aa', 'ab', 'aba' for transparency</a:t>
            </a:r>
          </a:p>
          <a:p>
            <a:pPr>
              <a:lnSpc>
                <a:spcPts val="1800"/>
              </a:lnSpc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💾 Vectorizer saved in saved_models/ for reuse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3" y="365330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1421" y="3725705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/>
              <a:t>💬 </a:t>
            </a:r>
            <a:r>
              <a:rPr kumimoji="0" lang="en-IN" sz="2050" b="1" i="0" u="none" strike="noStrike" kern="1200" cap="none" spc="0" normalizeH="0" baseline="0" noProof="0" dirty="0">
                <a:ln>
                  <a:noFill/>
                </a:ln>
                <a:solidFill>
                  <a:srgbClr val="008EE7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Sentiment Added as a Feature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008EE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41275" y="4191829"/>
            <a:ext cx="5724202" cy="101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Used </a:t>
            </a:r>
            <a:r>
              <a:rPr lang="en-IN" sz="1400" b="1" dirty="0"/>
              <a:t>TextBlob polarity</a:t>
            </a:r>
            <a:r>
              <a:rPr lang="en-IN" sz="1400" dirty="0"/>
              <a:t> to score tweet tone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400" dirty="0"/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➕ Converted sentiment column into a sparse matrix</a:t>
            </a:r>
          </a:p>
          <a:p>
            <a:pPr marR="0" lvl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🔗 Merged with TF-IDF vectors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400" dirty="0"/>
          </a:p>
          <a:p>
            <a:pPr marR="0" lvl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/>
              <a:t>Gives tweets an emotional dimension — not just text!</a:t>
            </a:r>
          </a:p>
          <a:p>
            <a:pPr marL="285750" marR="0" lvl="0" indent="-28575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13" y="5964943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1421" y="611000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DB33B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📌 Takeaway</a:t>
            </a:r>
            <a:endParaRPr kumimoji="0" lang="en-US" sz="2050" b="1" i="0" u="none" strike="noStrike" kern="1200" cap="none" spc="0" normalizeH="0" baseline="0" noProof="0" dirty="0">
              <a:ln>
                <a:noFill/>
              </a:ln>
              <a:solidFill>
                <a:srgbClr val="DB33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41275" y="6561763"/>
            <a:ext cx="5555072" cy="69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A powerful combination of semantic (TF-IDF) and emotional (sentiment)</a:t>
            </a: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2E"/>
              </a:solidFill>
              <a:effectLst/>
              <a:uLnTx/>
              <a:uFillTx/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features enhances the model's understanding of tweet content. 🔍📊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D3C0D-9A40-73B2-67AA-A71C2E6FF195}"/>
              </a:ext>
            </a:extLst>
          </p:cNvPr>
          <p:cNvSpPr/>
          <p:nvPr/>
        </p:nvSpPr>
        <p:spPr>
          <a:xfrm>
            <a:off x="8165054" y="0"/>
            <a:ext cx="646534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49C8BD-EE40-04ED-5C88-04673962C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913" y="64165"/>
            <a:ext cx="6138123" cy="500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BD42CE-FD0D-7799-0329-408982D57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791" y="5130216"/>
            <a:ext cx="6138123" cy="2968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3453"/>
            <a:ext cx="6179974" cy="823174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095868" y="528855"/>
            <a:ext cx="30480" cy="6934269"/>
          </a:xfrm>
          <a:prstGeom prst="roundRect">
            <a:avLst>
              <a:gd name="adj" fmla="val 1154538"/>
            </a:avLst>
          </a:prstGeom>
          <a:solidFill>
            <a:srgbClr val="000000">
              <a:alpha val="8000"/>
            </a:srgbClr>
          </a:solidFill>
          <a:ln w="12700">
            <a:solidFill>
              <a:schemeClr val="tx1"/>
            </a:solidFill>
          </a:ln>
        </p:spPr>
      </p:sp>
      <p:sp>
        <p:nvSpPr>
          <p:cNvPr id="5" name="Shape 2"/>
          <p:cNvSpPr/>
          <p:nvPr/>
        </p:nvSpPr>
        <p:spPr>
          <a:xfrm>
            <a:off x="7344530" y="1048545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847206" y="799942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11750" y="908927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8401387" y="630799"/>
            <a:ext cx="398295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6077F6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🛠️ Extra Tweet-Level Features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6077F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72857" y="914907"/>
            <a:ext cx="3285578" cy="1236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Extracted tweet length as a numeric feature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PT Sans" pitchFamily="34" charset="-122"/>
                <a:cs typeface="PT Sans" pitchFamily="34" charset="-120"/>
              </a:rPr>
              <a:t>Added placeholders for:</a:t>
            </a:r>
          </a:p>
          <a:p>
            <a:pPr lvl="1">
              <a:lnSpc>
                <a:spcPts val="1600"/>
              </a:lnSpc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+mn-ea"/>
                <a:cs typeface="+mn-cs"/>
              </a:rPr>
              <a:t>🔢 Number of hashtags</a:t>
            </a:r>
          </a:p>
          <a:p>
            <a:pPr lvl="1">
              <a:lnSpc>
                <a:spcPts val="1600"/>
              </a:lnSpc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ea typeface="+mn-ea"/>
                <a:cs typeface="+mn-cs"/>
              </a:rPr>
              <a:t>🔗 Number of mentions</a:t>
            </a:r>
          </a:p>
          <a:p>
            <a:pPr>
              <a:lnSpc>
                <a:spcPts val="1600"/>
              </a:lnSpc>
            </a:pPr>
            <a:r>
              <a:rPr lang="en-IN" sz="1400" dirty="0"/>
              <a:t>These help provide context beyond words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2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44530" y="2784028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847206" y="2535426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1750" y="2655168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401388" y="2302532"/>
            <a:ext cx="558316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018CE1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🧩 Combining It All: One Unified Feature Set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018CE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872857" y="2727371"/>
            <a:ext cx="5321858" cy="1505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Final matrix combines:</a:t>
            </a:r>
          </a:p>
          <a:p>
            <a:pPr>
              <a:lnSpc>
                <a:spcPts val="1000"/>
              </a:lnSpc>
            </a:pPr>
            <a:endParaRPr lang="en-IN" sz="1400" dirty="0">
              <a:solidFill>
                <a:srgbClr val="00002E"/>
              </a:solidFill>
            </a:endParaRP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✅ TF-IDF vectors: Max 5000 features</a:t>
            </a: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✅ Sentiment scores: </a:t>
            </a:r>
            <a:r>
              <a:rPr lang="en-IN" sz="1400" b="1" dirty="0">
                <a:solidFill>
                  <a:srgbClr val="00002E"/>
                </a:solidFill>
              </a:rPr>
              <a:t>Emotional Tone </a:t>
            </a:r>
            <a:r>
              <a:rPr lang="en-IN" sz="1400" dirty="0">
                <a:solidFill>
                  <a:srgbClr val="00002E"/>
                </a:solidFill>
              </a:rPr>
              <a:t>alongside raw text content</a:t>
            </a: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✅ Tweet-level features: </a:t>
            </a:r>
            <a:r>
              <a:rPr lang="en-IN" sz="1400" dirty="0"/>
              <a:t>✅ Tweet length, #️⃣ Hashtags &amp; 👥 Mentions</a:t>
            </a:r>
            <a:endParaRPr lang="en-IN" sz="1400" dirty="0">
              <a:solidFill>
                <a:srgbClr val="00002E"/>
              </a:solidFill>
            </a:endParaRPr>
          </a:p>
          <a:p>
            <a:pPr>
              <a:lnSpc>
                <a:spcPts val="1000"/>
              </a:lnSpc>
            </a:pPr>
            <a:endParaRPr lang="en-IN" sz="1400" dirty="0">
              <a:solidFill>
                <a:srgbClr val="00002E"/>
              </a:solidFill>
            </a:endParaRP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🧮 All merged into a single sparse matrix — compact, efficient, </a:t>
            </a: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and information-rich</a:t>
            </a:r>
            <a:endParaRPr lang="en-US" sz="1400" dirty="0">
              <a:solidFill>
                <a:srgbClr val="00002E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344530" y="4842251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847206" y="4593649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11750" y="4724149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401388" y="4370710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DA33B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⚠️ The Problem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DA33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872857" y="4792303"/>
            <a:ext cx="5382818" cy="1152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📉 Original Dataset Was Imbalanced:</a:t>
            </a:r>
          </a:p>
          <a:p>
            <a:pPr>
              <a:lnSpc>
                <a:spcPts val="500"/>
              </a:lnSpc>
            </a:pPr>
            <a:endParaRPr lang="en-IN" sz="1400" dirty="0">
              <a:solidFill>
                <a:srgbClr val="00002E"/>
              </a:solidFill>
            </a:endParaRPr>
          </a:p>
          <a:p>
            <a:pPr lvl="1"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🕊️ Normal Tweets (Class 0): 3468</a:t>
            </a:r>
          </a:p>
          <a:p>
            <a:pPr lvl="1"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🚨 Disaster Tweets (Class 1): 2622</a:t>
            </a:r>
          </a:p>
          <a:p>
            <a:pPr>
              <a:lnSpc>
                <a:spcPts val="500"/>
              </a:lnSpc>
            </a:pPr>
            <a:endParaRPr lang="en-IN" sz="1400" dirty="0">
              <a:solidFill>
                <a:srgbClr val="00002E"/>
              </a:solidFill>
            </a:endParaRPr>
          </a:p>
          <a:p>
            <a:pPr>
              <a:lnSpc>
                <a:spcPts val="1600"/>
              </a:lnSpc>
            </a:pPr>
            <a:r>
              <a:rPr lang="en-IN" sz="1400" dirty="0">
                <a:solidFill>
                  <a:srgbClr val="00002E"/>
                </a:solidFill>
              </a:rPr>
              <a:t>⚠️ Risk: Model might favour the majority class, leading to skewed predictions and lower performance on disaster detection.</a:t>
            </a:r>
            <a:endParaRPr lang="en-US" sz="1400" dirty="0">
              <a:solidFill>
                <a:srgbClr val="00002E"/>
              </a:solidFill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70FB8F2-2208-D606-2FA1-8A347578B117}"/>
              </a:ext>
            </a:extLst>
          </p:cNvPr>
          <p:cNvSpPr/>
          <p:nvPr/>
        </p:nvSpPr>
        <p:spPr>
          <a:xfrm>
            <a:off x="6342572" y="59377"/>
            <a:ext cx="8174019" cy="546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Tweet-Level Features &amp; Final Feature Matrix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0DA7857-4F7A-0F25-D117-F6A3F61CB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91" y="1011219"/>
            <a:ext cx="6255924" cy="64820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0" name="Shape 12">
            <a:extLst>
              <a:ext uri="{FF2B5EF4-FFF2-40B4-BE49-F238E27FC236}">
                <a16:creationId xmlns:a16="http://schemas.microsoft.com/office/drawing/2014/main" id="{EA225035-3BCE-CFCC-F124-33A6A3E049D4}"/>
              </a:ext>
            </a:extLst>
          </p:cNvPr>
          <p:cNvSpPr/>
          <p:nvPr/>
        </p:nvSpPr>
        <p:spPr>
          <a:xfrm>
            <a:off x="7359770" y="6551327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B5D71E71-9CB9-B090-7319-9311F01697CC}"/>
              </a:ext>
            </a:extLst>
          </p:cNvPr>
          <p:cNvSpPr/>
          <p:nvPr/>
        </p:nvSpPr>
        <p:spPr>
          <a:xfrm>
            <a:off x="6862446" y="6302725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0B050"/>
            </a:solidFill>
            <a:prstDash val="solid"/>
          </a:ln>
        </p:spPr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A1727EC3-098D-BBEE-7C7B-B1AE90BF2AF9}"/>
              </a:ext>
            </a:extLst>
          </p:cNvPr>
          <p:cNvSpPr/>
          <p:nvPr/>
        </p:nvSpPr>
        <p:spPr>
          <a:xfrm>
            <a:off x="7026990" y="6433225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6B772A7A-4628-27E8-A362-865B0121D3E3}"/>
              </a:ext>
            </a:extLst>
          </p:cNvPr>
          <p:cNvSpPr/>
          <p:nvPr/>
        </p:nvSpPr>
        <p:spPr>
          <a:xfrm>
            <a:off x="8508964" y="6134360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5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🔁 The Fix — SMOTE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68083229-DFF0-79B9-FD90-99C1E2BEC8A3}"/>
              </a:ext>
            </a:extLst>
          </p:cNvPr>
          <p:cNvSpPr/>
          <p:nvPr/>
        </p:nvSpPr>
        <p:spPr>
          <a:xfrm>
            <a:off x="8980433" y="6533651"/>
            <a:ext cx="5382818" cy="160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1400" dirty="0"/>
              <a:t>🧪 Balanced the dataset by </a:t>
            </a:r>
            <a:r>
              <a:rPr lang="en-IN" sz="1400" b="1" dirty="0"/>
              <a:t>synthetically generating</a:t>
            </a:r>
            <a:r>
              <a:rPr lang="en-IN" sz="1400" dirty="0"/>
              <a:t> new disaster tweet samples to match the majority class.</a:t>
            </a:r>
          </a:p>
          <a:p>
            <a:pPr>
              <a:lnSpc>
                <a:spcPts val="500"/>
              </a:lnSpc>
            </a:pPr>
            <a:endParaRPr lang="en-IN" sz="1400" dirty="0"/>
          </a:p>
          <a:p>
            <a:r>
              <a:rPr lang="en-IN" sz="1400" dirty="0"/>
              <a:t>📊 </a:t>
            </a:r>
            <a:r>
              <a:rPr lang="en-IN" sz="1400" b="1" dirty="0"/>
              <a:t>Post-SMOTE Class Counts:</a:t>
            </a:r>
            <a:endParaRPr lang="en-IN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 dirty="0"/>
              <a:t>✅ </a:t>
            </a:r>
            <a:r>
              <a:rPr lang="en-IN" sz="1400" b="1" dirty="0"/>
              <a:t>Class 0 (Normal):</a:t>
            </a:r>
            <a:r>
              <a:rPr lang="en-IN" sz="1400" dirty="0"/>
              <a:t> 3468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 dirty="0"/>
              <a:t>✅ </a:t>
            </a:r>
            <a:r>
              <a:rPr lang="en-IN" sz="1400" b="1" dirty="0"/>
              <a:t>Class 1 (Disaster):</a:t>
            </a:r>
            <a:r>
              <a:rPr lang="en-IN" sz="1400" dirty="0"/>
              <a:t> 3468</a:t>
            </a:r>
          </a:p>
          <a:p>
            <a:pPr>
              <a:lnSpc>
                <a:spcPts val="500"/>
              </a:lnSpc>
            </a:pPr>
            <a:endParaRPr lang="en-IN" sz="1400" dirty="0"/>
          </a:p>
          <a:p>
            <a:r>
              <a:rPr lang="en-IN" sz="1400" dirty="0"/>
              <a:t>🎯 This ensures </a:t>
            </a:r>
            <a:r>
              <a:rPr lang="en-IN" sz="1400" b="1" dirty="0"/>
              <a:t>fairer learning</a:t>
            </a:r>
            <a:r>
              <a:rPr lang="en-IN" sz="1400" dirty="0"/>
              <a:t> and reduces model bias toward the majority class.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9EEE62-90D2-3C9B-11EC-B4A7BC45FE6B}"/>
              </a:ext>
            </a:extLst>
          </p:cNvPr>
          <p:cNvSpPr/>
          <p:nvPr/>
        </p:nvSpPr>
        <p:spPr>
          <a:xfrm>
            <a:off x="8009174" y="0"/>
            <a:ext cx="662122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3565CD-C03F-E847-9A27-14502D12D297}"/>
              </a:ext>
            </a:extLst>
          </p:cNvPr>
          <p:cNvGrpSpPr/>
          <p:nvPr/>
        </p:nvGrpSpPr>
        <p:grpSpPr>
          <a:xfrm>
            <a:off x="281855" y="6686106"/>
            <a:ext cx="7520264" cy="1489588"/>
            <a:chOff x="1394555" y="1920270"/>
            <a:chExt cx="4701445" cy="124132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B8C2BF-B3E1-51B1-4768-E2AFEF13727C}"/>
                </a:ext>
              </a:extLst>
            </p:cNvPr>
            <p:cNvSpPr/>
            <p:nvPr/>
          </p:nvSpPr>
          <p:spPr>
            <a:xfrm>
              <a:off x="1524000" y="1920270"/>
              <a:ext cx="4572000" cy="1241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9E19B3-77F0-4217-1D26-B1AC537B919D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08DAF749-0849-B3D7-2AEE-C789313B4156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9AB621-CDBC-3487-773B-2E2770F99D79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66870C-B59E-FFA6-31FA-C554861ED3BF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193231-820E-B96A-526B-CFF0C1CB590C}"/>
              </a:ext>
            </a:extLst>
          </p:cNvPr>
          <p:cNvGrpSpPr/>
          <p:nvPr/>
        </p:nvGrpSpPr>
        <p:grpSpPr>
          <a:xfrm>
            <a:off x="316513" y="5027859"/>
            <a:ext cx="7520264" cy="2965498"/>
            <a:chOff x="1394555" y="1920269"/>
            <a:chExt cx="4701445" cy="247125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D7373C-BCCE-6B4A-B025-9737D00BBED5}"/>
                </a:ext>
              </a:extLst>
            </p:cNvPr>
            <p:cNvSpPr/>
            <p:nvPr/>
          </p:nvSpPr>
          <p:spPr>
            <a:xfrm>
              <a:off x="1524000" y="1920269"/>
              <a:ext cx="4572000" cy="1301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819BC5-A0A6-6D4E-E7A9-18153810DCC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C883E263-3DFD-370D-C1C9-429CFD0F2339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ECBD79-E07C-5B98-FD36-A3BEB885E53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06667B-6B9F-28D5-7F8B-8FE715B2E7F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03</a:t>
              </a:r>
            </a:p>
          </p:txBody>
        </p:sp>
        <p:sp>
          <p:nvSpPr>
            <p:cNvPr id="4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756827B-FFB7-62DA-771B-2A4B71D29E91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230909" cy="787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☑️ Great at handling complex feature sets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🐦‍🔥 Should </a:t>
              </a: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perform decently but is a bit resource-intensive &amp; slower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🦋 Best used when interpretability isn't a top priority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45" name=".01">
              <a:extLst>
                <a:ext uri="{FF2B5EF4-FFF2-40B4-BE49-F238E27FC236}">
                  <a16:creationId xmlns:a16="http://schemas.microsoft.com/office/drawing/2014/main" id="{1E93A925-81E3-0C9F-F6E3-BB07AA5064C7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🌲 Random Forest</a:t>
              </a:r>
            </a:p>
          </p:txBody>
        </p:sp>
        <p:sp>
          <p:nvSpPr>
            <p:cNvPr id="5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6FAD8E28-3BDB-891B-A877-E18E0C8AB5C2}"/>
                </a:ext>
              </a:extLst>
            </p:cNvPr>
            <p:cNvSpPr txBox="1"/>
            <p:nvPr/>
          </p:nvSpPr>
          <p:spPr>
            <a:xfrm flipH="1">
              <a:off x="2813230" y="3604925"/>
              <a:ext cx="3170728" cy="786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💪🏻 Known for strong performance in text classification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⏳ Required more time and hyperparameter tuning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🤷🏻‍♂️ Less practical here due to slower training time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" name=".01">
              <a:extLst>
                <a:ext uri="{FF2B5EF4-FFF2-40B4-BE49-F238E27FC236}">
                  <a16:creationId xmlns:a16="http://schemas.microsoft.com/office/drawing/2014/main" id="{8FC23C2C-8AD6-022B-F719-C4A23E613EC6}"/>
                </a:ext>
              </a:extLst>
            </p:cNvPr>
            <p:cNvSpPr txBox="1"/>
            <p:nvPr/>
          </p:nvSpPr>
          <p:spPr>
            <a:xfrm flipH="1">
              <a:off x="2813232" y="3353367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📈 SVM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5CC0EB-989D-0C35-B02F-3BEC3E36ED1E}"/>
              </a:ext>
            </a:extLst>
          </p:cNvPr>
          <p:cNvGrpSpPr/>
          <p:nvPr/>
        </p:nvGrpSpPr>
        <p:grpSpPr>
          <a:xfrm>
            <a:off x="285088" y="3163169"/>
            <a:ext cx="7520264" cy="1727252"/>
            <a:chOff x="1394555" y="1920271"/>
            <a:chExt cx="4701445" cy="1439379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064808-5BD7-8097-B5DA-A15FD760E3B0}"/>
                </a:ext>
              </a:extLst>
            </p:cNvPr>
            <p:cNvSpPr/>
            <p:nvPr/>
          </p:nvSpPr>
          <p:spPr>
            <a:xfrm>
              <a:off x="1524000" y="1920271"/>
              <a:ext cx="4572000" cy="1439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C00812-B6A5-0979-BA47-0AF20D778990}"/>
                </a:ext>
              </a:extLst>
            </p:cNvPr>
            <p:cNvSpPr/>
            <p:nvPr/>
          </p:nvSpPr>
          <p:spPr>
            <a:xfrm rot="16200000" flipV="1">
              <a:off x="1648889" y="1848818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0DEB7029-9730-FFF8-68BB-674255AB4985}"/>
                </a:ext>
              </a:extLst>
            </p:cNvPr>
            <p:cNvSpPr/>
            <p:nvPr/>
          </p:nvSpPr>
          <p:spPr>
            <a:xfrm flipH="1" flipV="1">
              <a:off x="1394555" y="2651791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DC42E9-3856-ECFA-FEB4-3F3EB940BB67}"/>
                </a:ext>
              </a:extLst>
            </p:cNvPr>
            <p:cNvSpPr txBox="1"/>
            <p:nvPr/>
          </p:nvSpPr>
          <p:spPr>
            <a:xfrm>
              <a:off x="1416222" y="2238971"/>
              <a:ext cx="612045" cy="20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FF08D2-3D16-B370-8A39-FD39DAF346A9}"/>
                </a:ext>
              </a:extLst>
            </p:cNvPr>
            <p:cNvSpPr txBox="1"/>
            <p:nvPr/>
          </p:nvSpPr>
          <p:spPr>
            <a:xfrm>
              <a:off x="1872713" y="2177415"/>
              <a:ext cx="611408" cy="30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02</a:t>
              </a:r>
            </a:p>
          </p:txBody>
        </p:sp>
        <p:sp>
          <p:nvSpPr>
            <p:cNvPr id="52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8D859F94-2FCF-CCE7-387C-2B3B0C7A647D}"/>
                </a:ext>
              </a:extLst>
            </p:cNvPr>
            <p:cNvSpPr txBox="1"/>
            <p:nvPr/>
          </p:nvSpPr>
          <p:spPr>
            <a:xfrm flipH="1">
              <a:off x="2811167" y="2306195"/>
              <a:ext cx="2820699" cy="786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✅ Set max_iter =1000 to ensure smooth convergence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✅ Extremely efficient with TF-IDF and added features</a:t>
              </a:r>
            </a:p>
            <a:p>
              <a:pPr marL="0" marR="0" lvl="0" indent="0" algn="l" defTabSz="109728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✅ Quick, accurate, and reliable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3" name=".01">
              <a:extLst>
                <a:ext uri="{FF2B5EF4-FFF2-40B4-BE49-F238E27FC236}">
                  <a16:creationId xmlns:a16="http://schemas.microsoft.com/office/drawing/2014/main" id="{00534151-A271-47C9-0EE2-C46B2C67013E}"/>
                </a:ext>
              </a:extLst>
            </p:cNvPr>
            <p:cNvSpPr txBox="1"/>
            <p:nvPr/>
          </p:nvSpPr>
          <p:spPr>
            <a:xfrm flipH="1">
              <a:off x="2832834" y="1986474"/>
              <a:ext cx="2757396" cy="292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🧠 Logistic Regression: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BE8E85-473C-A589-3B39-9283FDCB1FF2}"/>
              </a:ext>
            </a:extLst>
          </p:cNvPr>
          <p:cNvGrpSpPr/>
          <p:nvPr/>
        </p:nvGrpSpPr>
        <p:grpSpPr>
          <a:xfrm>
            <a:off x="285155" y="984396"/>
            <a:ext cx="7520264" cy="2164397"/>
            <a:chOff x="1394555" y="1920269"/>
            <a:chExt cx="4701445" cy="1803663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F11AABB-D680-0A82-1443-16AA2110505A}"/>
                </a:ext>
              </a:extLst>
            </p:cNvPr>
            <p:cNvSpPr/>
            <p:nvPr/>
          </p:nvSpPr>
          <p:spPr>
            <a:xfrm>
              <a:off x="1524000" y="1920269"/>
              <a:ext cx="4572000" cy="1710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8D42AC-F86E-23BD-BF52-B39C37D9C453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7" name="Right Triangle 56">
              <a:extLst>
                <a:ext uri="{FF2B5EF4-FFF2-40B4-BE49-F238E27FC236}">
                  <a16:creationId xmlns:a16="http://schemas.microsoft.com/office/drawing/2014/main" id="{BC800B37-8759-403D-7325-9AC80B6070FE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F0502020204030204"/>
                <a:ea typeface="Roboto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4050AE-54E1-338D-0B96-7172EAED2EFA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STEP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415386-BDBF-4C66-6433-42E07DACB124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rPr>
                <a:t>01</a:t>
              </a:r>
            </a:p>
          </p:txBody>
        </p:sp>
        <p:sp>
          <p:nvSpPr>
            <p:cNvPr id="6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DD5E01B6-0E5C-4389-27CF-8A0A5CC978A8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1402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To identify the best fit, I tested these three powerful classifiers:</a:t>
              </a:r>
            </a:p>
            <a:p>
              <a:pPr marL="0" marR="0" lvl="0" indent="0" algn="l" defTabSz="109728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✅ Logistic Regression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🌲 Random Forest 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📈 Support Vector Machine (SVM)</a:t>
              </a:r>
            </a:p>
            <a:p>
              <a:pPr marL="0" marR="0" lvl="0" indent="0" algn="l" defTabSz="109728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  <a:p>
              <a:pPr marL="0" marR="0" lvl="0" indent="0" algn="l" defTabSz="1097280" rtl="0" eaLnBrk="1" fontAlgn="auto" latinLnBrk="0" hangingPunct="1">
                <a:lnSpc>
                  <a:spcPts val="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400" dirty="0">
                <a:solidFill>
                  <a:srgbClr val="E7E6E6">
                    <a:lumMod val="50000"/>
                  </a:srgbClr>
                </a:solidFill>
                <a:latin typeface="Tw Cen MT" panose="020B0602020104020603" pitchFamily="34" charset="0"/>
                <a:ea typeface="Roboto"/>
              </a:endParaRPr>
            </a:p>
            <a:p>
              <a:pPr marL="0" marR="0" lvl="0" indent="0" algn="l" defTabSz="109728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All models were initialized with basic parameters &amp; verified for correct setup. </a:t>
              </a: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rPr>
                <a:t>🛠️🧪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Roboto"/>
                <a:cs typeface="+mn-cs"/>
              </a:endParaRPr>
            </a:p>
          </p:txBody>
        </p:sp>
        <p:sp>
          <p:nvSpPr>
            <p:cNvPr id="61" name=".01">
              <a:extLst>
                <a:ext uri="{FF2B5EF4-FFF2-40B4-BE49-F238E27FC236}">
                  <a16:creationId xmlns:a16="http://schemas.microsoft.com/office/drawing/2014/main" id="{1D24E996-614A-C24A-17EF-05254DFA357F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sym typeface="Roboto Medium"/>
                </a:rPr>
                <a:t>⚙️ Models Explored for Training:</a:t>
              </a:r>
            </a:p>
          </p:txBody>
        </p:sp>
      </p:grpSp>
      <p:sp>
        <p:nvSpPr>
          <p:cNvPr id="78" name="Text 0">
            <a:extLst>
              <a:ext uri="{FF2B5EF4-FFF2-40B4-BE49-F238E27FC236}">
                <a16:creationId xmlns:a16="http://schemas.microsoft.com/office/drawing/2014/main" id="{059C4671-3370-02DE-3767-C38F60EEF7BE}"/>
              </a:ext>
            </a:extLst>
          </p:cNvPr>
          <p:cNvSpPr/>
          <p:nvPr/>
        </p:nvSpPr>
        <p:spPr>
          <a:xfrm>
            <a:off x="292323" y="139083"/>
            <a:ext cx="7492854" cy="68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 Selecting the Right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E436E-E485-8A61-1A32-654CED7B6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"/>
          <a:stretch/>
        </p:blipFill>
        <p:spPr>
          <a:xfrm>
            <a:off x="8457376" y="1420739"/>
            <a:ext cx="5526902" cy="50334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223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佈景主題">
  <a:themeElements>
    <a:clrScheme name="Custom 1">
      <a:dk1>
        <a:srgbClr val="000000"/>
      </a:dk1>
      <a:lt1>
        <a:srgbClr val="FFFFFF"/>
      </a:lt1>
      <a:dk2>
        <a:srgbClr val="0C693D"/>
      </a:dk2>
      <a:lt2>
        <a:srgbClr val="E7E6E6"/>
      </a:lt2>
      <a:accent1>
        <a:srgbClr val="596BEB"/>
      </a:accent1>
      <a:accent2>
        <a:srgbClr val="FB4A56"/>
      </a:accent2>
      <a:accent3>
        <a:srgbClr val="FE9034"/>
      </a:accent3>
      <a:accent4>
        <a:srgbClr val="1AAB63"/>
      </a:accent4>
      <a:accent5>
        <a:srgbClr val="D1D9ED"/>
      </a:accent5>
      <a:accent6>
        <a:srgbClr val="7F7F7F"/>
      </a:accent6>
      <a:hlink>
        <a:srgbClr val="005E54"/>
      </a:hlink>
      <a:folHlink>
        <a:srgbClr val="009192"/>
      </a:folHlink>
    </a:clrScheme>
    <a:fontScheme name="31wfyfbi">
      <a:majorFont>
        <a:latin typeface="Roboto" panose="020F0302020204030204"/>
        <a:ea typeface="Roboto"/>
        <a:cs typeface=""/>
      </a:majorFont>
      <a:minorFont>
        <a:latin typeface="Roboto" panose="020F0502020204030204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Custom 1">
      <a:dk1>
        <a:srgbClr val="000000"/>
      </a:dk1>
      <a:lt1>
        <a:srgbClr val="FFFFFF"/>
      </a:lt1>
      <a:dk2>
        <a:srgbClr val="0C693D"/>
      </a:dk2>
      <a:lt2>
        <a:srgbClr val="E7E6E6"/>
      </a:lt2>
      <a:accent1>
        <a:srgbClr val="596BEB"/>
      </a:accent1>
      <a:accent2>
        <a:srgbClr val="FB4A56"/>
      </a:accent2>
      <a:accent3>
        <a:srgbClr val="FE9034"/>
      </a:accent3>
      <a:accent4>
        <a:srgbClr val="1AAB63"/>
      </a:accent4>
      <a:accent5>
        <a:srgbClr val="D1D9ED"/>
      </a:accent5>
      <a:accent6>
        <a:srgbClr val="7F7F7F"/>
      </a:accent6>
      <a:hlink>
        <a:srgbClr val="005E54"/>
      </a:hlink>
      <a:folHlink>
        <a:srgbClr val="009192"/>
      </a:folHlink>
    </a:clrScheme>
    <a:fontScheme name="31wfyfbi">
      <a:majorFont>
        <a:latin typeface="Roboto" panose="020F0302020204030204"/>
        <a:ea typeface="Roboto"/>
        <a:cs typeface=""/>
      </a:majorFont>
      <a:minorFont>
        <a:latin typeface="Roboto" panose="020F0502020204030204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Single slid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97FD5"/>
      </a:accent1>
      <a:accent2>
        <a:srgbClr val="FFC000"/>
      </a:accent2>
      <a:accent3>
        <a:srgbClr val="34885A"/>
      </a:accent3>
      <a:accent4>
        <a:srgbClr val="E51B1B"/>
      </a:accent4>
      <a:accent5>
        <a:srgbClr val="9454C3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infographics pp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B2E4"/>
      </a:accent1>
      <a:accent2>
        <a:srgbClr val="065381"/>
      </a:accent2>
      <a:accent3>
        <a:srgbClr val="8B103E"/>
      </a:accent3>
      <a:accent4>
        <a:srgbClr val="E34856"/>
      </a:accent4>
      <a:accent5>
        <a:srgbClr val="FE912A"/>
      </a:accent5>
      <a:accent6>
        <a:srgbClr val="64D0D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0014-modern-corporate-template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2508</Words>
  <Application>Microsoft Office PowerPoint</Application>
  <PresentationFormat>Custom</PresentationFormat>
  <Paragraphs>401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16</vt:i4>
      </vt:variant>
    </vt:vector>
  </HeadingPairs>
  <TitlesOfParts>
    <vt:vector size="47" baseType="lpstr">
      <vt:lpstr>Montserrat Bold</vt:lpstr>
      <vt:lpstr>Lora</vt:lpstr>
      <vt:lpstr>Roboto</vt:lpstr>
      <vt:lpstr>Arial</vt:lpstr>
      <vt:lpstr>Open Sans</vt:lpstr>
      <vt:lpstr>Wingdings</vt:lpstr>
      <vt:lpstr>Merriweather Bold</vt:lpstr>
      <vt:lpstr>Russo One</vt:lpstr>
      <vt:lpstr>Lato</vt:lpstr>
      <vt:lpstr>Roboto Light</vt:lpstr>
      <vt:lpstr>Consolas</vt:lpstr>
      <vt:lpstr>PT Sans</vt:lpstr>
      <vt:lpstr>Black Ops One</vt:lpstr>
      <vt:lpstr>Sitka Text</vt:lpstr>
      <vt:lpstr>Calibri</vt:lpstr>
      <vt:lpstr>Cinzel Black</vt:lpstr>
      <vt:lpstr>Aharoni</vt:lpstr>
      <vt:lpstr>Nunito Semi Bold</vt:lpstr>
      <vt:lpstr>PT Sans Bold</vt:lpstr>
      <vt:lpstr>Calibri Light</vt:lpstr>
      <vt:lpstr>Tw Cen MT</vt:lpstr>
      <vt:lpstr>Office Theme</vt:lpstr>
      <vt:lpstr>Office 佈景主題</vt:lpstr>
      <vt:lpstr>1_Office Theme</vt:lpstr>
      <vt:lpstr>7_Office Theme</vt:lpstr>
      <vt:lpstr>6_Office Theme</vt:lpstr>
      <vt:lpstr>8_Office Theme</vt:lpstr>
      <vt:lpstr>2_Office Theme</vt:lpstr>
      <vt:lpstr>5_Office Theme</vt:lpstr>
      <vt:lpstr>30014-modern-corporate-template-1</vt:lpstr>
      <vt:lpstr>1_Office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DEB</cp:lastModifiedBy>
  <cp:revision>19</cp:revision>
  <dcterms:created xsi:type="dcterms:W3CDTF">2025-04-22T07:24:38Z</dcterms:created>
  <dcterms:modified xsi:type="dcterms:W3CDTF">2025-04-27T17:41:28Z</dcterms:modified>
</cp:coreProperties>
</file>